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39"/>
  </p:notesMasterIdLst>
  <p:sldIdLst>
    <p:sldId id="256" r:id="rId5"/>
    <p:sldId id="258" r:id="rId6"/>
    <p:sldId id="260" r:id="rId7"/>
    <p:sldId id="265" r:id="rId8"/>
    <p:sldId id="264" r:id="rId9"/>
    <p:sldId id="263" r:id="rId10"/>
    <p:sldId id="273" r:id="rId11"/>
    <p:sldId id="294" r:id="rId12"/>
    <p:sldId id="284" r:id="rId13"/>
    <p:sldId id="285" r:id="rId14"/>
    <p:sldId id="274" r:id="rId15"/>
    <p:sldId id="275" r:id="rId16"/>
    <p:sldId id="276" r:id="rId17"/>
    <p:sldId id="292" r:id="rId18"/>
    <p:sldId id="297" r:id="rId19"/>
    <p:sldId id="296" r:id="rId20"/>
    <p:sldId id="262" r:id="rId21"/>
    <p:sldId id="286" r:id="rId22"/>
    <p:sldId id="290" r:id="rId23"/>
    <p:sldId id="289" r:id="rId24"/>
    <p:sldId id="261" r:id="rId25"/>
    <p:sldId id="278" r:id="rId26"/>
    <p:sldId id="283" r:id="rId27"/>
    <p:sldId id="279" r:id="rId28"/>
    <p:sldId id="281" r:id="rId29"/>
    <p:sldId id="298" r:id="rId30"/>
    <p:sldId id="280" r:id="rId31"/>
    <p:sldId id="282" r:id="rId32"/>
    <p:sldId id="268" r:id="rId33"/>
    <p:sldId id="267" r:id="rId34"/>
    <p:sldId id="269" r:id="rId35"/>
    <p:sldId id="259" r:id="rId36"/>
    <p:sldId id="295" r:id="rId37"/>
    <p:sldId id="27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841E2B-1753-4D45-A779-5951934168D5}" v="20" dt="2020-04-14T00:51:49.065"/>
    <p1510:client id="{816359FB-2ACD-4638-A2D7-5B63D0B1399E}" v="61" dt="2020-04-14T13:43:48.0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441" autoAdjust="0"/>
  </p:normalViewPr>
  <p:slideViewPr>
    <p:cSldViewPr snapToGrid="0">
      <p:cViewPr varScale="1">
        <p:scale>
          <a:sx n="60" d="100"/>
          <a:sy n="60" d="100"/>
        </p:scale>
        <p:origin x="78"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44957-41B9-44C0-A036-8E28FAB564E8}" type="datetimeFigureOut">
              <a:rPr lang="en-US" smtClean="0"/>
              <a:t>4/20/2020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C46452-B6A4-45E5-A772-8E41BB2557A3}" type="slidenum">
              <a:rPr lang="en-US" smtClean="0"/>
              <a:t>‹#›</a:t>
            </a:fld>
            <a:endParaRPr lang="en-US"/>
          </a:p>
        </p:txBody>
      </p:sp>
    </p:spTree>
    <p:extLst>
      <p:ext uri="{BB962C8B-B14F-4D97-AF65-F5344CB8AC3E}">
        <p14:creationId xmlns:p14="http://schemas.microsoft.com/office/powerpoint/2010/main" val="309337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C46452-B6A4-45E5-A772-8E41BB2557A3}" type="slidenum">
              <a:rPr lang="en-US" smtClean="0"/>
              <a:t>8</a:t>
            </a:fld>
            <a:endParaRPr lang="en-US"/>
          </a:p>
        </p:txBody>
      </p:sp>
    </p:spTree>
    <p:extLst>
      <p:ext uri="{BB962C8B-B14F-4D97-AF65-F5344CB8AC3E}">
        <p14:creationId xmlns:p14="http://schemas.microsoft.com/office/powerpoint/2010/main" val="87480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onto the electrical system</a:t>
            </a:r>
          </a:p>
          <a:p>
            <a:r>
              <a:rPr lang="en-US" dirty="0"/>
              <a:t> </a:t>
            </a:r>
          </a:p>
          <a:p>
            <a:r>
              <a:rPr lang="en-US"/>
              <a:t>Ideally the </a:t>
            </a:r>
            <a:r>
              <a:rPr lang="en-US" dirty="0"/>
              <a:t>car battery will act as a </a:t>
            </a:r>
            <a:r>
              <a:rPr lang="en-US"/>
              <a:t>steady 12 </a:t>
            </a:r>
            <a:r>
              <a:rPr lang="en-US" dirty="0"/>
              <a:t>volt source</a:t>
            </a:r>
          </a:p>
          <a:p>
            <a:r>
              <a:rPr lang="en-US" dirty="0"/>
              <a:t>These 12 volts supply power to the nine LED drivers that then power the 9 LEDS in the highlight</a:t>
            </a:r>
          </a:p>
          <a:p>
            <a:r>
              <a:rPr lang="en-US" dirty="0"/>
              <a:t>Lastly we need 5 V dc regulator to step down the voltage to our MICROCONTRLLER</a:t>
            </a:r>
          </a:p>
          <a:p>
            <a:r>
              <a:rPr lang="en-US" dirty="0"/>
              <a:t>LASER DIODE, CAMERA and LIGHT SENSOR</a:t>
            </a:r>
          </a:p>
        </p:txBody>
      </p:sp>
      <p:sp>
        <p:nvSpPr>
          <p:cNvPr id="4" name="Slide Number Placeholder 3"/>
          <p:cNvSpPr>
            <a:spLocks noGrp="1"/>
          </p:cNvSpPr>
          <p:nvPr>
            <p:ph type="sldNum" sz="quarter" idx="5"/>
          </p:nvPr>
        </p:nvSpPr>
        <p:spPr/>
        <p:txBody>
          <a:bodyPr/>
          <a:lstStyle/>
          <a:p>
            <a:fld id="{8DC46452-B6A4-45E5-A772-8E41BB2557A3}" type="slidenum">
              <a:rPr lang="en-US" smtClean="0"/>
              <a:t>21</a:t>
            </a:fld>
            <a:endParaRPr lang="en-US"/>
          </a:p>
        </p:txBody>
      </p:sp>
    </p:spTree>
    <p:extLst>
      <p:ext uri="{BB962C8B-B14F-4D97-AF65-F5344CB8AC3E}">
        <p14:creationId xmlns:p14="http://schemas.microsoft.com/office/powerpoint/2010/main" val="247156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LEDS we are using have 2 voltage options </a:t>
            </a:r>
          </a:p>
          <a:p>
            <a:r>
              <a:rPr lang="en-US" dirty="0"/>
              <a:t>We went with the 6 volt option since it was easier to design LED driver that stepped down the voltage and stepped up the current to around 1.4 amps</a:t>
            </a:r>
          </a:p>
        </p:txBody>
      </p:sp>
      <p:sp>
        <p:nvSpPr>
          <p:cNvPr id="4" name="Slide Number Placeholder 3"/>
          <p:cNvSpPr>
            <a:spLocks noGrp="1"/>
          </p:cNvSpPr>
          <p:nvPr>
            <p:ph type="sldNum" sz="quarter" idx="5"/>
          </p:nvPr>
        </p:nvSpPr>
        <p:spPr/>
        <p:txBody>
          <a:bodyPr/>
          <a:lstStyle/>
          <a:p>
            <a:fld id="{8DC46452-B6A4-45E5-A772-8E41BB2557A3}" type="slidenum">
              <a:rPr lang="en-US" smtClean="0"/>
              <a:t>22</a:t>
            </a:fld>
            <a:endParaRPr lang="en-US"/>
          </a:p>
        </p:txBody>
      </p:sp>
    </p:spTree>
    <p:extLst>
      <p:ext uri="{BB962C8B-B14F-4D97-AF65-F5344CB8AC3E}">
        <p14:creationId xmlns:p14="http://schemas.microsoft.com/office/powerpoint/2010/main" val="292072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my first attempt at making LED drivers I bought these two ICs and soldered them onto the breakout board </a:t>
            </a:r>
          </a:p>
          <a:p>
            <a:r>
              <a:rPr lang="en-US" dirty="0"/>
              <a:t>And none of them work properly </a:t>
            </a:r>
          </a:p>
        </p:txBody>
      </p:sp>
      <p:sp>
        <p:nvSpPr>
          <p:cNvPr id="4" name="Slide Number Placeholder 3"/>
          <p:cNvSpPr>
            <a:spLocks noGrp="1"/>
          </p:cNvSpPr>
          <p:nvPr>
            <p:ph type="sldNum" sz="quarter" idx="5"/>
          </p:nvPr>
        </p:nvSpPr>
        <p:spPr/>
        <p:txBody>
          <a:bodyPr/>
          <a:lstStyle/>
          <a:p>
            <a:fld id="{8DC46452-B6A4-45E5-A772-8E41BB2557A3}" type="slidenum">
              <a:rPr lang="en-US" smtClean="0"/>
              <a:t>23</a:t>
            </a:fld>
            <a:endParaRPr lang="en-US"/>
          </a:p>
        </p:txBody>
      </p:sp>
    </p:spTree>
    <p:extLst>
      <p:ext uri="{BB962C8B-B14F-4D97-AF65-F5344CB8AC3E}">
        <p14:creationId xmlns:p14="http://schemas.microsoft.com/office/powerpoint/2010/main" val="262181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tried again this time I researched more LED driver </a:t>
            </a:r>
          </a:p>
          <a:p>
            <a:r>
              <a:rPr lang="en-US" dirty="0"/>
              <a:t>And design a PCB for them to test individually</a:t>
            </a:r>
          </a:p>
        </p:txBody>
      </p:sp>
      <p:sp>
        <p:nvSpPr>
          <p:cNvPr id="4" name="Slide Number Placeholder 3"/>
          <p:cNvSpPr>
            <a:spLocks noGrp="1"/>
          </p:cNvSpPr>
          <p:nvPr>
            <p:ph type="sldNum" sz="quarter" idx="5"/>
          </p:nvPr>
        </p:nvSpPr>
        <p:spPr/>
        <p:txBody>
          <a:bodyPr/>
          <a:lstStyle/>
          <a:p>
            <a:fld id="{8DC46452-B6A4-45E5-A772-8E41BB2557A3}" type="slidenum">
              <a:rPr lang="en-US" smtClean="0"/>
              <a:t>24</a:t>
            </a:fld>
            <a:endParaRPr lang="en-US"/>
          </a:p>
        </p:txBody>
      </p:sp>
    </p:spTree>
    <p:extLst>
      <p:ext uri="{BB962C8B-B14F-4D97-AF65-F5344CB8AC3E}">
        <p14:creationId xmlns:p14="http://schemas.microsoft.com/office/powerpoint/2010/main" val="86107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After testing all 7 LED </a:t>
            </a:r>
            <a:r>
              <a:rPr lang="en-US" b="0" dirty="0" err="1"/>
              <a:t>drivcers</a:t>
            </a:r>
            <a:r>
              <a:rPr lang="en-US" b="0" dirty="0"/>
              <a:t> </a:t>
            </a:r>
          </a:p>
          <a:p>
            <a:r>
              <a:rPr lang="en-US" b="0" dirty="0"/>
              <a:t>I </a:t>
            </a:r>
            <a:r>
              <a:rPr lang="en-US" b="0" dirty="0" err="1"/>
              <a:t>sellty</a:t>
            </a:r>
            <a:r>
              <a:rPr lang="en-US" b="0" dirty="0"/>
              <a:t> on the A6211 </a:t>
            </a:r>
          </a:p>
        </p:txBody>
      </p:sp>
      <p:sp>
        <p:nvSpPr>
          <p:cNvPr id="4" name="Slide Number Placeholder 3"/>
          <p:cNvSpPr>
            <a:spLocks noGrp="1"/>
          </p:cNvSpPr>
          <p:nvPr>
            <p:ph type="sldNum" sz="quarter" idx="5"/>
          </p:nvPr>
        </p:nvSpPr>
        <p:spPr/>
        <p:txBody>
          <a:bodyPr/>
          <a:lstStyle/>
          <a:p>
            <a:fld id="{8DC46452-B6A4-45E5-A772-8E41BB2557A3}" type="slidenum">
              <a:rPr lang="en-US" smtClean="0"/>
              <a:t>25</a:t>
            </a:fld>
            <a:endParaRPr lang="en-US"/>
          </a:p>
        </p:txBody>
      </p:sp>
    </p:spTree>
    <p:extLst>
      <p:ext uri="{BB962C8B-B14F-4D97-AF65-F5344CB8AC3E}">
        <p14:creationId xmlns:p14="http://schemas.microsoft.com/office/powerpoint/2010/main" val="334054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Its essentially a </a:t>
            </a:r>
            <a:r>
              <a:rPr lang="en-US" b="0" dirty="0" err="1"/>
              <a:t>constnat</a:t>
            </a:r>
            <a:r>
              <a:rPr lang="en-US" b="0" dirty="0"/>
              <a:t> current buck converter</a:t>
            </a:r>
          </a:p>
          <a:p>
            <a:r>
              <a:rPr lang="en-US" b="0" dirty="0"/>
              <a:t>It was among the </a:t>
            </a:r>
            <a:r>
              <a:rPr lang="en-US" b="0" dirty="0" err="1"/>
              <a:t>cheapsest</a:t>
            </a:r>
            <a:r>
              <a:rPr lang="en-US" b="0" dirty="0"/>
              <a:t> and </a:t>
            </a:r>
            <a:r>
              <a:rPr lang="en-US" b="0" dirty="0" err="1"/>
              <a:t>reailble</a:t>
            </a:r>
            <a:r>
              <a:rPr lang="en-US" b="0" dirty="0"/>
              <a:t> </a:t>
            </a:r>
          </a:p>
          <a:p>
            <a:r>
              <a:rPr lang="en-US" b="0" dirty="0"/>
              <a:t>And offered my </a:t>
            </a:r>
            <a:r>
              <a:rPr lang="en-US" b="0" dirty="0" err="1"/>
              <a:t>featureas</a:t>
            </a:r>
            <a:r>
              <a:rPr lang="en-US" b="0" dirty="0"/>
              <a:t> and it was easily </a:t>
            </a:r>
            <a:r>
              <a:rPr lang="en-US" b="0" dirty="0" err="1"/>
              <a:t>controllerable</a:t>
            </a:r>
            <a:r>
              <a:rPr lang="en-US" b="0" dirty="0"/>
              <a:t> through PWM</a:t>
            </a:r>
            <a:endParaRPr lang="en-US" dirty="0"/>
          </a:p>
          <a:p>
            <a:endParaRPr lang="en-US" dirty="0"/>
          </a:p>
        </p:txBody>
      </p:sp>
      <p:sp>
        <p:nvSpPr>
          <p:cNvPr id="4" name="Slide Number Placeholder 3"/>
          <p:cNvSpPr>
            <a:spLocks noGrp="1"/>
          </p:cNvSpPr>
          <p:nvPr>
            <p:ph type="sldNum" sz="quarter" idx="5"/>
          </p:nvPr>
        </p:nvSpPr>
        <p:spPr/>
        <p:txBody>
          <a:bodyPr/>
          <a:lstStyle/>
          <a:p>
            <a:fld id="{8DC46452-B6A4-45E5-A772-8E41BB2557A3}" type="slidenum">
              <a:rPr lang="en-US" smtClean="0"/>
              <a:t>26</a:t>
            </a:fld>
            <a:endParaRPr lang="en-US"/>
          </a:p>
        </p:txBody>
      </p:sp>
    </p:spTree>
    <p:extLst>
      <p:ext uri="{BB962C8B-B14F-4D97-AF65-F5344CB8AC3E}">
        <p14:creationId xmlns:p14="http://schemas.microsoft.com/office/powerpoint/2010/main" val="2944534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power our </a:t>
            </a:r>
          </a:p>
          <a:p>
            <a:r>
              <a:rPr lang="en-US" dirty="0"/>
              <a:t>LASER, </a:t>
            </a:r>
            <a:r>
              <a:rPr lang="en-US" dirty="0" err="1"/>
              <a:t>LIGHt</a:t>
            </a:r>
            <a:r>
              <a:rPr lang="en-US" dirty="0"/>
              <a:t> Sensors and </a:t>
            </a:r>
            <a:r>
              <a:rPr lang="en-US" dirty="0" err="1"/>
              <a:t>microncontrollers</a:t>
            </a:r>
            <a:r>
              <a:rPr lang="en-US" dirty="0"/>
              <a:t> </a:t>
            </a:r>
          </a:p>
          <a:p>
            <a:r>
              <a:rPr lang="en-US" dirty="0"/>
              <a:t>I designed this 5 Volt DC-DC regulator</a:t>
            </a:r>
          </a:p>
        </p:txBody>
      </p:sp>
      <p:sp>
        <p:nvSpPr>
          <p:cNvPr id="4" name="Slide Number Placeholder 3"/>
          <p:cNvSpPr>
            <a:spLocks noGrp="1"/>
          </p:cNvSpPr>
          <p:nvPr>
            <p:ph type="sldNum" sz="quarter" idx="5"/>
          </p:nvPr>
        </p:nvSpPr>
        <p:spPr/>
        <p:txBody>
          <a:bodyPr/>
          <a:lstStyle/>
          <a:p>
            <a:fld id="{8DC46452-B6A4-45E5-A772-8E41BB2557A3}" type="slidenum">
              <a:rPr lang="en-US" smtClean="0"/>
              <a:t>27</a:t>
            </a:fld>
            <a:endParaRPr lang="en-US"/>
          </a:p>
        </p:txBody>
      </p:sp>
    </p:spTree>
    <p:extLst>
      <p:ext uri="{BB962C8B-B14F-4D97-AF65-F5344CB8AC3E}">
        <p14:creationId xmlns:p14="http://schemas.microsoft.com/office/powerpoint/2010/main" val="2564220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put everything together onto my FINAL PCB BOARD </a:t>
            </a:r>
          </a:p>
          <a:p>
            <a:r>
              <a:rPr lang="en-US" dirty="0"/>
              <a:t>It’s a </a:t>
            </a:r>
            <a:r>
              <a:rPr lang="en-US" dirty="0" err="1"/>
              <a:t>strighfoawdr</a:t>
            </a:r>
            <a:r>
              <a:rPr lang="en-US" dirty="0"/>
              <a:t> 1 oz  copper 2 layer board </a:t>
            </a:r>
          </a:p>
          <a:p>
            <a:r>
              <a:rPr lang="en-US" dirty="0"/>
              <a:t>I </a:t>
            </a:r>
            <a:r>
              <a:rPr lang="en-US" dirty="0" err="1"/>
              <a:t>tryied</a:t>
            </a:r>
            <a:r>
              <a:rPr lang="en-US" dirty="0"/>
              <a:t> to minimizes the </a:t>
            </a:r>
            <a:r>
              <a:rPr lang="en-US" dirty="0" err="1"/>
              <a:t>boardsizes</a:t>
            </a:r>
            <a:r>
              <a:rPr lang="en-US" dirty="0"/>
              <a:t> as much as possible  to 66x67 mm</a:t>
            </a:r>
          </a:p>
          <a:p>
            <a:endParaRPr lang="en-US" dirty="0"/>
          </a:p>
          <a:p>
            <a:r>
              <a:rPr lang="en-US" dirty="0"/>
              <a:t>It features </a:t>
            </a:r>
          </a:p>
          <a:p>
            <a:r>
              <a:rPr lang="en-US" dirty="0"/>
              <a:t>Terminal block for easier </a:t>
            </a:r>
            <a:r>
              <a:rPr lang="en-US" dirty="0" err="1"/>
              <a:t>connectivey</a:t>
            </a:r>
            <a:r>
              <a:rPr lang="en-US" dirty="0"/>
              <a:t> to the LED </a:t>
            </a:r>
          </a:p>
          <a:p>
            <a:r>
              <a:rPr lang="en-US" dirty="0"/>
              <a:t>Pins for programing for </a:t>
            </a:r>
            <a:r>
              <a:rPr lang="en-US" dirty="0" err="1"/>
              <a:t>Microcontller</a:t>
            </a:r>
            <a:r>
              <a:rPr lang="en-US" dirty="0"/>
              <a:t> </a:t>
            </a:r>
          </a:p>
          <a:p>
            <a:r>
              <a:rPr lang="en-US" dirty="0"/>
              <a:t>Power for the sensors and </a:t>
            </a:r>
          </a:p>
          <a:p>
            <a:r>
              <a:rPr lang="en-US" dirty="0"/>
              <a:t>Reading sensor data</a:t>
            </a:r>
          </a:p>
          <a:p>
            <a:r>
              <a:rPr lang="en-US" dirty="0"/>
              <a:t>And a couple LED indicators </a:t>
            </a:r>
          </a:p>
        </p:txBody>
      </p:sp>
      <p:sp>
        <p:nvSpPr>
          <p:cNvPr id="4" name="Slide Number Placeholder 3"/>
          <p:cNvSpPr>
            <a:spLocks noGrp="1"/>
          </p:cNvSpPr>
          <p:nvPr>
            <p:ph type="sldNum" sz="quarter" idx="5"/>
          </p:nvPr>
        </p:nvSpPr>
        <p:spPr/>
        <p:txBody>
          <a:bodyPr/>
          <a:lstStyle/>
          <a:p>
            <a:fld id="{8DC46452-B6A4-45E5-A772-8E41BB2557A3}" type="slidenum">
              <a:rPr lang="en-US" smtClean="0"/>
              <a:t>28</a:t>
            </a:fld>
            <a:endParaRPr lang="en-US"/>
          </a:p>
        </p:txBody>
      </p:sp>
    </p:spTree>
    <p:extLst>
      <p:ext uri="{BB962C8B-B14F-4D97-AF65-F5344CB8AC3E}">
        <p14:creationId xmlns:p14="http://schemas.microsoft.com/office/powerpoint/2010/main" val="764485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932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557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996428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41503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86391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0155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58732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461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41721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791886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22953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33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0451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816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13874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03898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64DE79-268F-4C1A-8933-263129D2AF90}" type="datetimeFigureOut">
              <a:rPr lang="en-US" smtClean="0"/>
              <a:t>4/20/2020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3090281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7C1A7-FFA5-417C-B7F4-E01A03B16464}"/>
              </a:ext>
            </a:extLst>
          </p:cNvPr>
          <p:cNvSpPr>
            <a:spLocks noGrp="1"/>
          </p:cNvSpPr>
          <p:nvPr>
            <p:ph type="ctrTitle"/>
          </p:nvPr>
        </p:nvSpPr>
        <p:spPr>
          <a:xfrm>
            <a:off x="920451" y="155762"/>
            <a:ext cx="10016490" cy="2424113"/>
          </a:xfrm>
        </p:spPr>
        <p:txBody>
          <a:bodyPr>
            <a:normAutofit/>
          </a:bodyPr>
          <a:lstStyle/>
          <a:p>
            <a:pPr algn="l"/>
            <a:r>
              <a:rPr lang="en-US"/>
              <a:t>Environment Adaptive Automotive Headlight</a:t>
            </a:r>
          </a:p>
        </p:txBody>
      </p:sp>
      <p:sp>
        <p:nvSpPr>
          <p:cNvPr id="3" name="Subtitle 2">
            <a:extLst>
              <a:ext uri="{FF2B5EF4-FFF2-40B4-BE49-F238E27FC236}">
                <a16:creationId xmlns:a16="http://schemas.microsoft.com/office/drawing/2014/main" id="{923F7970-5D79-449E-8F33-EC5728D1938E}"/>
              </a:ext>
            </a:extLst>
          </p:cNvPr>
          <p:cNvSpPr>
            <a:spLocks noGrp="1"/>
          </p:cNvSpPr>
          <p:nvPr>
            <p:ph type="subTitle" idx="1"/>
          </p:nvPr>
        </p:nvSpPr>
        <p:spPr>
          <a:xfrm>
            <a:off x="955862" y="4117508"/>
            <a:ext cx="4530538" cy="2935922"/>
          </a:xfrm>
        </p:spPr>
        <p:txBody>
          <a:bodyPr vert="horz" lIns="91440" tIns="45720" rIns="91440" bIns="45720" rtlCol="0" anchor="t">
            <a:normAutofit/>
          </a:bodyPr>
          <a:lstStyle/>
          <a:p>
            <a:pPr algn="l">
              <a:lnSpc>
                <a:spcPct val="100000"/>
              </a:lnSpc>
              <a:spcBef>
                <a:spcPts val="500"/>
              </a:spcBef>
            </a:pPr>
            <a:r>
              <a:rPr lang="en-US" sz="2000" u="sng"/>
              <a:t>Group 5</a:t>
            </a:r>
            <a:endParaRPr lang="en-US" u="sng">
              <a:cs typeface="Calibri" panose="020F0502020204030204"/>
            </a:endParaRPr>
          </a:p>
          <a:p>
            <a:pPr algn="l">
              <a:spcBef>
                <a:spcPts val="500"/>
              </a:spcBef>
            </a:pPr>
            <a:r>
              <a:rPr lang="en-US" sz="2000"/>
              <a:t>Justin </a:t>
            </a:r>
            <a:r>
              <a:rPr lang="en-US" sz="2000" err="1"/>
              <a:t>Kleier</a:t>
            </a:r>
            <a:r>
              <a:rPr lang="en-US" sz="2000"/>
              <a:t> – PSE</a:t>
            </a:r>
            <a:endParaRPr lang="en-US" sz="2000">
              <a:cs typeface="Calibri" panose="020F0502020204030204"/>
            </a:endParaRPr>
          </a:p>
          <a:p>
            <a:pPr algn="l">
              <a:spcBef>
                <a:spcPts val="500"/>
              </a:spcBef>
            </a:pPr>
            <a:r>
              <a:rPr lang="en-US" sz="2000"/>
              <a:t>Michael </a:t>
            </a:r>
            <a:r>
              <a:rPr lang="en-US" sz="2000" err="1"/>
              <a:t>Zeiher</a:t>
            </a:r>
            <a:r>
              <a:rPr lang="en-US" sz="2000"/>
              <a:t> – PSE</a:t>
            </a:r>
            <a:endParaRPr lang="en-US" sz="2000">
              <a:cs typeface="Calibri" panose="020F0502020204030204"/>
            </a:endParaRPr>
          </a:p>
          <a:p>
            <a:pPr algn="l">
              <a:spcBef>
                <a:spcPts val="500"/>
              </a:spcBef>
            </a:pPr>
            <a:r>
              <a:rPr lang="en-US" sz="2000"/>
              <a:t>Justin Owle – CE</a:t>
            </a:r>
            <a:endParaRPr lang="en-US" sz="2000">
              <a:cs typeface="Calibri" panose="020F0502020204030204"/>
            </a:endParaRPr>
          </a:p>
          <a:p>
            <a:pPr algn="l">
              <a:spcBef>
                <a:spcPts val="500"/>
              </a:spcBef>
            </a:pPr>
            <a:r>
              <a:rPr lang="en-US" sz="2000"/>
              <a:t>Ivan Bernal Garcia – EE</a:t>
            </a:r>
          </a:p>
          <a:p>
            <a:pPr algn="l">
              <a:spcBef>
                <a:spcPts val="500"/>
              </a:spcBef>
            </a:pPr>
            <a:endParaRPr lang="en-US" sz="2000">
              <a:cs typeface="Calibri" panose="020F0502020204030204"/>
            </a:endParaRPr>
          </a:p>
          <a:p>
            <a:pPr algn="l">
              <a:spcBef>
                <a:spcPts val="500"/>
              </a:spcBef>
            </a:pPr>
            <a:r>
              <a:rPr lang="en-US" sz="2000">
                <a:cs typeface="Calibri" panose="020F0502020204030204"/>
              </a:rPr>
              <a:t>SPRING 2020</a:t>
            </a:r>
          </a:p>
          <a:p>
            <a:endParaRPr lang="en-US"/>
          </a:p>
        </p:txBody>
      </p:sp>
      <p:pic>
        <p:nvPicPr>
          <p:cNvPr id="5" name="Picture 4" descr="A picture containing indoor, table, sitting, brown&#10;&#10;Description automatically generated">
            <a:extLst>
              <a:ext uri="{FF2B5EF4-FFF2-40B4-BE49-F238E27FC236}">
                <a16:creationId xmlns:a16="http://schemas.microsoft.com/office/drawing/2014/main" id="{B783136A-F9F8-4F9F-AF92-BABE82941A2B}"/>
              </a:ext>
            </a:extLst>
          </p:cNvPr>
          <p:cNvPicPr>
            <a:picLocks noChangeAspect="1"/>
          </p:cNvPicPr>
          <p:nvPr/>
        </p:nvPicPr>
        <p:blipFill rotWithShape="1">
          <a:blip r:embed="rId2">
            <a:extLst>
              <a:ext uri="{28A0092B-C50C-407E-A947-70E740481C1C}">
                <a14:useLocalDpi xmlns:a14="http://schemas.microsoft.com/office/drawing/2010/main" val="0"/>
              </a:ext>
            </a:extLst>
          </a:blip>
          <a:srcRect r="9530"/>
          <a:stretch/>
        </p:blipFill>
        <p:spPr>
          <a:xfrm>
            <a:off x="5477549" y="2926081"/>
            <a:ext cx="5758589" cy="3580448"/>
          </a:xfrm>
          <a:prstGeom prst="rect">
            <a:avLst/>
          </a:prstGeom>
        </p:spPr>
      </p:pic>
    </p:spTree>
    <p:extLst>
      <p:ext uri="{BB962C8B-B14F-4D97-AF65-F5344CB8AC3E}">
        <p14:creationId xmlns:p14="http://schemas.microsoft.com/office/powerpoint/2010/main" val="3656259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F727A-BC2F-43CD-B4D0-09C99D730F89}"/>
              </a:ext>
            </a:extLst>
          </p:cNvPr>
          <p:cNvSpPr>
            <a:spLocks noGrp="1"/>
          </p:cNvSpPr>
          <p:nvPr>
            <p:ph type="title"/>
          </p:nvPr>
        </p:nvSpPr>
        <p:spPr/>
        <p:txBody>
          <a:bodyPr/>
          <a:lstStyle/>
          <a:p>
            <a:r>
              <a:rPr lang="en-US"/>
              <a:t>Projected Beam Shape </a:t>
            </a:r>
          </a:p>
        </p:txBody>
      </p:sp>
      <p:graphicFrame>
        <p:nvGraphicFramePr>
          <p:cNvPr id="10" name="Table 10">
            <a:extLst>
              <a:ext uri="{FF2B5EF4-FFF2-40B4-BE49-F238E27FC236}">
                <a16:creationId xmlns:a16="http://schemas.microsoft.com/office/drawing/2014/main" id="{E6E7B696-F479-4B20-A470-F218EC41BA12}"/>
              </a:ext>
            </a:extLst>
          </p:cNvPr>
          <p:cNvGraphicFramePr>
            <a:graphicFrameLocks noGrp="1"/>
          </p:cNvGraphicFramePr>
          <p:nvPr>
            <p:extLst>
              <p:ext uri="{D42A27DB-BD31-4B8C-83A1-F6EECF244321}">
                <p14:modId xmlns:p14="http://schemas.microsoft.com/office/powerpoint/2010/main" val="3902895603"/>
              </p:ext>
            </p:extLst>
          </p:nvPr>
        </p:nvGraphicFramePr>
        <p:xfrm>
          <a:off x="939977" y="1607183"/>
          <a:ext cx="10191261" cy="4344731"/>
        </p:xfrm>
        <a:graphic>
          <a:graphicData uri="http://schemas.openxmlformats.org/drawingml/2006/table">
            <a:tbl>
              <a:tblPr firstRow="1" bandRow="1">
                <a:tableStyleId>{5C22544A-7EE6-4342-B048-85BDC9FD1C3A}</a:tableStyleId>
              </a:tblPr>
              <a:tblGrid>
                <a:gridCol w="3397087">
                  <a:extLst>
                    <a:ext uri="{9D8B030D-6E8A-4147-A177-3AD203B41FA5}">
                      <a16:colId xmlns:a16="http://schemas.microsoft.com/office/drawing/2014/main" val="1938688163"/>
                    </a:ext>
                  </a:extLst>
                </a:gridCol>
                <a:gridCol w="3397087">
                  <a:extLst>
                    <a:ext uri="{9D8B030D-6E8A-4147-A177-3AD203B41FA5}">
                      <a16:colId xmlns:a16="http://schemas.microsoft.com/office/drawing/2014/main" val="3555319442"/>
                    </a:ext>
                  </a:extLst>
                </a:gridCol>
                <a:gridCol w="3397087">
                  <a:extLst>
                    <a:ext uri="{9D8B030D-6E8A-4147-A177-3AD203B41FA5}">
                      <a16:colId xmlns:a16="http://schemas.microsoft.com/office/drawing/2014/main" val="1380046779"/>
                    </a:ext>
                  </a:extLst>
                </a:gridCol>
              </a:tblGrid>
              <a:tr h="511780">
                <a:tc>
                  <a:txBody>
                    <a:bodyPr/>
                    <a:lstStyle/>
                    <a:p>
                      <a:pPr algn="ctr"/>
                      <a:r>
                        <a:rPr lang="en-US"/>
                        <a:t>In focus</a:t>
                      </a:r>
                    </a:p>
                  </a:txBody>
                  <a:tcPr anchor="ctr"/>
                </a:tc>
                <a:tc>
                  <a:txBody>
                    <a:bodyPr/>
                    <a:lstStyle/>
                    <a:p>
                      <a:pPr algn="ctr"/>
                      <a:r>
                        <a:rPr lang="en-US" dirty="0"/>
                        <a:t>Slightly out of focus</a:t>
                      </a:r>
                    </a:p>
                  </a:txBody>
                  <a:tcPr anchor="ctr"/>
                </a:tc>
                <a:tc>
                  <a:txBody>
                    <a:bodyPr/>
                    <a:lstStyle/>
                    <a:p>
                      <a:pPr algn="ctr"/>
                      <a:r>
                        <a:rPr lang="en-US" dirty="0"/>
                        <a:t>Slightly out of focus</a:t>
                      </a:r>
                    </a:p>
                  </a:txBody>
                  <a:tcPr anchor="ctr"/>
                </a:tc>
                <a:extLst>
                  <a:ext uri="{0D108BD9-81ED-4DB2-BD59-A6C34878D82A}">
                    <a16:rowId xmlns:a16="http://schemas.microsoft.com/office/drawing/2014/main" val="3975150330"/>
                  </a:ext>
                </a:extLst>
              </a:tr>
              <a:tr h="3832951">
                <a:tc>
                  <a:txBody>
                    <a:bodyPr/>
                    <a:lstStyle/>
                    <a:p>
                      <a:endParaRPr lang="en-US"/>
                    </a:p>
                  </a:txBody>
                  <a:tcPr anchor="b"/>
                </a:tc>
                <a:tc>
                  <a:txBody>
                    <a:bodyPr/>
                    <a:lstStyle/>
                    <a:p>
                      <a:endParaRPr lang="en-US"/>
                    </a:p>
                  </a:txBody>
                  <a:tcPr/>
                </a:tc>
                <a:tc>
                  <a:txBody>
                    <a:bodyPr/>
                    <a:lstStyle/>
                    <a:p>
                      <a:endParaRPr lang="en-US" dirty="0"/>
                    </a:p>
                  </a:txBody>
                  <a:tcPr/>
                </a:tc>
                <a:extLst>
                  <a:ext uri="{0D108BD9-81ED-4DB2-BD59-A6C34878D82A}">
                    <a16:rowId xmlns:a16="http://schemas.microsoft.com/office/drawing/2014/main" val="33848345"/>
                  </a:ext>
                </a:extLst>
              </a:tr>
            </a:tbl>
          </a:graphicData>
        </a:graphic>
      </p:graphicFrame>
      <p:pic>
        <p:nvPicPr>
          <p:cNvPr id="9" name="Picture 8" descr="A dark room&#10;&#10;Description automatically generated">
            <a:extLst>
              <a:ext uri="{FF2B5EF4-FFF2-40B4-BE49-F238E27FC236}">
                <a16:creationId xmlns:a16="http://schemas.microsoft.com/office/drawing/2014/main" id="{735B5203-E47B-47A2-837C-62969347B7F6}"/>
              </a:ext>
            </a:extLst>
          </p:cNvPr>
          <p:cNvPicPr>
            <a:picLocks noChangeAspect="1"/>
          </p:cNvPicPr>
          <p:nvPr/>
        </p:nvPicPr>
        <p:blipFill rotWithShape="1">
          <a:blip r:embed="rId2">
            <a:extLst>
              <a:ext uri="{28A0092B-C50C-407E-A947-70E740481C1C}">
                <a14:useLocalDpi xmlns:a14="http://schemas.microsoft.com/office/drawing/2010/main" val="0"/>
              </a:ext>
            </a:extLst>
          </a:blip>
          <a:srcRect l="36230" t="25039" r="33198" b="26117"/>
          <a:stretch/>
        </p:blipFill>
        <p:spPr>
          <a:xfrm rot="5400000">
            <a:off x="1639720" y="2880291"/>
            <a:ext cx="2096654" cy="251229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B35605F-B749-4BAC-B700-3D93BE78A4DC}"/>
              </a:ext>
            </a:extLst>
          </p:cNvPr>
          <p:cNvSpPr txBox="1"/>
          <p:nvPr/>
        </p:nvSpPr>
        <p:spPr>
          <a:xfrm>
            <a:off x="6590024" y="6248400"/>
            <a:ext cx="4564183" cy="923330"/>
          </a:xfrm>
          <a:prstGeom prst="rect">
            <a:avLst/>
          </a:prstGeom>
          <a:noFill/>
        </p:spPr>
        <p:txBody>
          <a:bodyPr wrap="square" rtlCol="0">
            <a:spAutoFit/>
          </a:bodyPr>
          <a:lstStyle/>
          <a:p>
            <a:r>
              <a:rPr lang="en-US"/>
              <a:t>*Different LED (same physical dimensions) using 20 mm lens </a:t>
            </a:r>
          </a:p>
          <a:p>
            <a:endParaRPr lang="en-US"/>
          </a:p>
        </p:txBody>
      </p:sp>
      <p:pic>
        <p:nvPicPr>
          <p:cNvPr id="5" name="Content Placeholder 4" descr="A large empty room&#10;&#10;Description automatically generated">
            <a:extLst>
              <a:ext uri="{FF2B5EF4-FFF2-40B4-BE49-F238E27FC236}">
                <a16:creationId xmlns:a16="http://schemas.microsoft.com/office/drawing/2014/main" id="{2C0C40DE-894A-4D2F-8BC8-D2198B0D0D6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491" t="23076" r="50000" b="12198"/>
          <a:stretch/>
        </p:blipFill>
        <p:spPr>
          <a:xfrm rot="5400000">
            <a:off x="5047673" y="2880290"/>
            <a:ext cx="2096654" cy="2512292"/>
          </a:xfrm>
          <a:prstGeom prst="rect">
            <a:avLst/>
          </a:prstGeom>
          <a:ln>
            <a:noFill/>
          </a:ln>
          <a:effectLst>
            <a:outerShdw blurRad="292100" dist="139700" dir="2700000" algn="tl" rotWithShape="0">
              <a:srgbClr val="333333">
                <a:alpha val="65000"/>
              </a:srgbClr>
            </a:outerShdw>
          </a:effectLst>
        </p:spPr>
      </p:pic>
      <p:pic>
        <p:nvPicPr>
          <p:cNvPr id="4" name="Picture 3" descr="A picture containing indoor, white, table, mirror&#10;&#10;Description automatically generated">
            <a:extLst>
              <a:ext uri="{FF2B5EF4-FFF2-40B4-BE49-F238E27FC236}">
                <a16:creationId xmlns:a16="http://schemas.microsoft.com/office/drawing/2014/main" id="{1D2529EE-70B8-4DFB-B87D-469C37A76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873" y="2325912"/>
            <a:ext cx="2562226" cy="3416301"/>
          </a:xfrm>
          <a:prstGeom prst="rect">
            <a:avLst/>
          </a:prstGeom>
        </p:spPr>
      </p:pic>
    </p:spTree>
    <p:extLst>
      <p:ext uri="{BB962C8B-B14F-4D97-AF65-F5344CB8AC3E}">
        <p14:creationId xmlns:p14="http://schemas.microsoft.com/office/powerpoint/2010/main" val="3405869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69B1E-3B1A-46EE-93E7-83A9CEF62104}"/>
              </a:ext>
            </a:extLst>
          </p:cNvPr>
          <p:cNvSpPr>
            <a:spLocks noGrp="1"/>
          </p:cNvSpPr>
          <p:nvPr>
            <p:ph type="title"/>
          </p:nvPr>
        </p:nvSpPr>
        <p:spPr/>
        <p:txBody>
          <a:bodyPr/>
          <a:lstStyle/>
          <a:p>
            <a:r>
              <a:rPr lang="en-US"/>
              <a:t>High Beam</a:t>
            </a:r>
          </a:p>
        </p:txBody>
      </p:sp>
      <p:sp>
        <p:nvSpPr>
          <p:cNvPr id="5" name="TextBox 4">
            <a:extLst>
              <a:ext uri="{FF2B5EF4-FFF2-40B4-BE49-F238E27FC236}">
                <a16:creationId xmlns:a16="http://schemas.microsoft.com/office/drawing/2014/main" id="{CFEEC0B4-5AFA-4E46-912A-D05EA4678ADC}"/>
              </a:ext>
            </a:extLst>
          </p:cNvPr>
          <p:cNvSpPr txBox="1"/>
          <p:nvPr/>
        </p:nvSpPr>
        <p:spPr>
          <a:xfrm>
            <a:off x="940401" y="1469107"/>
            <a:ext cx="4964917" cy="2308324"/>
          </a:xfrm>
          <a:prstGeom prst="rect">
            <a:avLst/>
          </a:prstGeom>
          <a:noFill/>
        </p:spPr>
        <p:txBody>
          <a:bodyPr wrap="square" rtlCol="0" anchor="t">
            <a:spAutoFit/>
          </a:bodyPr>
          <a:lstStyle/>
          <a:p>
            <a:pPr marL="285750" indent="-285750">
              <a:buFont typeface="Arial" panose="020B0604020202020204" pitchFamily="34" charset="0"/>
              <a:buChar char="•"/>
            </a:pPr>
            <a:r>
              <a:rPr lang="en-US"/>
              <a:t>Reflector Bucket assembly</a:t>
            </a:r>
          </a:p>
          <a:p>
            <a:pPr marL="742950" lvl="1" indent="-285750">
              <a:buFont typeface="Courier New" panose="02070309020205020404" pitchFamily="49" charset="0"/>
              <a:buChar char="o"/>
            </a:pPr>
            <a:r>
              <a:rPr lang="en-US"/>
              <a:t>We decided upon an elliptical reflector based high beam to allow for control of large area illumination and present other forms of lighting design.</a:t>
            </a:r>
          </a:p>
          <a:p>
            <a:pPr marL="285750" indent="-285750">
              <a:buFont typeface="Arial" panose="020B0604020202020204" pitchFamily="34" charset="0"/>
              <a:buChar char="•"/>
            </a:pPr>
            <a:r>
              <a:rPr lang="en-US"/>
              <a:t>LED color selection </a:t>
            </a:r>
          </a:p>
          <a:p>
            <a:pPr marL="742950" lvl="1" indent="-285750">
              <a:buFont typeface="Courier New" panose="02070309020205020404" pitchFamily="49" charset="0"/>
              <a:buChar char="o"/>
            </a:pPr>
            <a:r>
              <a:rPr lang="en-US"/>
              <a:t>Broad band source of high intensity to aid in clarity of reflections.</a:t>
            </a:r>
          </a:p>
        </p:txBody>
      </p:sp>
      <p:graphicFrame>
        <p:nvGraphicFramePr>
          <p:cNvPr id="3" name="Table 5">
            <a:extLst>
              <a:ext uri="{FF2B5EF4-FFF2-40B4-BE49-F238E27FC236}">
                <a16:creationId xmlns:a16="http://schemas.microsoft.com/office/drawing/2014/main" id="{6531E579-567C-4FD7-9010-723AEF342662}"/>
              </a:ext>
            </a:extLst>
          </p:cNvPr>
          <p:cNvGraphicFramePr>
            <a:graphicFrameLocks noGrp="1"/>
          </p:cNvGraphicFramePr>
          <p:nvPr>
            <p:extLst>
              <p:ext uri="{D42A27DB-BD31-4B8C-83A1-F6EECF244321}">
                <p14:modId xmlns:p14="http://schemas.microsoft.com/office/powerpoint/2010/main" val="3625591185"/>
              </p:ext>
            </p:extLst>
          </p:nvPr>
        </p:nvGraphicFramePr>
        <p:xfrm>
          <a:off x="103924" y="4786730"/>
          <a:ext cx="6637869" cy="1798320"/>
        </p:xfrm>
        <a:graphic>
          <a:graphicData uri="http://schemas.openxmlformats.org/drawingml/2006/table">
            <a:tbl>
              <a:tblPr firstRow="1" bandRow="1">
                <a:tableStyleId>{5C22544A-7EE6-4342-B048-85BDC9FD1C3A}</a:tableStyleId>
              </a:tblPr>
              <a:tblGrid>
                <a:gridCol w="948267">
                  <a:extLst>
                    <a:ext uri="{9D8B030D-6E8A-4147-A177-3AD203B41FA5}">
                      <a16:colId xmlns:a16="http://schemas.microsoft.com/office/drawing/2014/main" val="576472481"/>
                    </a:ext>
                  </a:extLst>
                </a:gridCol>
                <a:gridCol w="948267">
                  <a:extLst>
                    <a:ext uri="{9D8B030D-6E8A-4147-A177-3AD203B41FA5}">
                      <a16:colId xmlns:a16="http://schemas.microsoft.com/office/drawing/2014/main" val="1497793955"/>
                    </a:ext>
                  </a:extLst>
                </a:gridCol>
                <a:gridCol w="948267">
                  <a:extLst>
                    <a:ext uri="{9D8B030D-6E8A-4147-A177-3AD203B41FA5}">
                      <a16:colId xmlns:a16="http://schemas.microsoft.com/office/drawing/2014/main" val="798278204"/>
                    </a:ext>
                  </a:extLst>
                </a:gridCol>
                <a:gridCol w="948267">
                  <a:extLst>
                    <a:ext uri="{9D8B030D-6E8A-4147-A177-3AD203B41FA5}">
                      <a16:colId xmlns:a16="http://schemas.microsoft.com/office/drawing/2014/main" val="2995766703"/>
                    </a:ext>
                  </a:extLst>
                </a:gridCol>
                <a:gridCol w="948267">
                  <a:extLst>
                    <a:ext uri="{9D8B030D-6E8A-4147-A177-3AD203B41FA5}">
                      <a16:colId xmlns:a16="http://schemas.microsoft.com/office/drawing/2014/main" val="2384322166"/>
                    </a:ext>
                  </a:extLst>
                </a:gridCol>
                <a:gridCol w="948267">
                  <a:extLst>
                    <a:ext uri="{9D8B030D-6E8A-4147-A177-3AD203B41FA5}">
                      <a16:colId xmlns:a16="http://schemas.microsoft.com/office/drawing/2014/main" val="3276031223"/>
                    </a:ext>
                  </a:extLst>
                </a:gridCol>
                <a:gridCol w="948267">
                  <a:extLst>
                    <a:ext uri="{9D8B030D-6E8A-4147-A177-3AD203B41FA5}">
                      <a16:colId xmlns:a16="http://schemas.microsoft.com/office/drawing/2014/main" val="3652805260"/>
                    </a:ext>
                  </a:extLst>
                </a:gridCol>
              </a:tblGrid>
              <a:tr h="443982">
                <a:tc>
                  <a:txBody>
                    <a:bodyPr/>
                    <a:lstStyle/>
                    <a:p>
                      <a:pPr lvl="0" algn="l" rtl="0">
                        <a:buNone/>
                      </a:pPr>
                      <a:r>
                        <a:rPr lang="en-US" sz="1400">
                          <a:effectLst/>
                        </a:rPr>
                        <a:t>Part Number​</a:t>
                      </a:r>
                      <a:endParaRPr lang="en-US" sz="1400" b="1" i="0">
                        <a:solidFill>
                          <a:srgbClr val="FFFFFF"/>
                        </a:solidFill>
                        <a:effectLst/>
                      </a:endParaRPr>
                    </a:p>
                  </a:txBody>
                  <a:tcPr/>
                </a:tc>
                <a:tc>
                  <a:txBody>
                    <a:bodyPr/>
                    <a:lstStyle/>
                    <a:p>
                      <a:pPr lvl="0" algn="l" rtl="0">
                        <a:buNone/>
                      </a:pPr>
                      <a:r>
                        <a:rPr lang="en-US" sz="1400">
                          <a:effectLst/>
                        </a:rPr>
                        <a:t>Vendor​</a:t>
                      </a:r>
                      <a:endParaRPr lang="en-US" sz="1400" b="1" i="0">
                        <a:solidFill>
                          <a:srgbClr val="FFFFFF"/>
                        </a:solidFill>
                        <a:effectLst/>
                      </a:endParaRPr>
                    </a:p>
                  </a:txBody>
                  <a:tcPr/>
                </a:tc>
                <a:tc>
                  <a:txBody>
                    <a:bodyPr/>
                    <a:lstStyle/>
                    <a:p>
                      <a:pPr lvl="0" algn="l" rtl="0">
                        <a:buNone/>
                      </a:pPr>
                      <a:r>
                        <a:rPr lang="en-US" sz="1400">
                          <a:effectLst/>
                        </a:rPr>
                        <a:t>Lumens​</a:t>
                      </a:r>
                      <a:endParaRPr lang="en-US" sz="1400" b="1" i="0">
                        <a:solidFill>
                          <a:srgbClr val="FFFFFF"/>
                        </a:solidFill>
                        <a:effectLst/>
                      </a:endParaRPr>
                    </a:p>
                  </a:txBody>
                  <a:tcPr/>
                </a:tc>
                <a:tc>
                  <a:txBody>
                    <a:bodyPr/>
                    <a:lstStyle/>
                    <a:p>
                      <a:pPr lvl="0" algn="l">
                        <a:buNone/>
                      </a:pPr>
                      <a:r>
                        <a:rPr lang="en-US" sz="1400">
                          <a:effectLst/>
                        </a:rPr>
                        <a:t>Viewing Angle</a:t>
                      </a:r>
                    </a:p>
                  </a:txBody>
                  <a:tcPr/>
                </a:tc>
                <a:tc>
                  <a:txBody>
                    <a:bodyPr/>
                    <a:lstStyle/>
                    <a:p>
                      <a:pPr lvl="0" algn="l" rtl="0">
                        <a:buNone/>
                      </a:pPr>
                      <a:r>
                        <a:rPr lang="en-US" sz="1400">
                          <a:effectLst/>
                        </a:rPr>
                        <a:t>Size (mm)​</a:t>
                      </a:r>
                      <a:endParaRPr lang="en-US" sz="1400" b="1" i="0">
                        <a:solidFill>
                          <a:srgbClr val="FFFFFF"/>
                        </a:solidFill>
                        <a:effectLst/>
                      </a:endParaRPr>
                    </a:p>
                  </a:txBody>
                  <a:tcPr/>
                </a:tc>
                <a:tc>
                  <a:txBody>
                    <a:bodyPr/>
                    <a:lstStyle/>
                    <a:p>
                      <a:pPr lvl="0" algn="l" rtl="0">
                        <a:buNone/>
                      </a:pPr>
                      <a:r>
                        <a:rPr lang="en-US" sz="1400">
                          <a:effectLst/>
                        </a:rPr>
                        <a:t>Price​</a:t>
                      </a:r>
                      <a:endParaRPr lang="en-US" sz="1400" b="1" i="0">
                        <a:solidFill>
                          <a:srgbClr val="FFFFFF"/>
                        </a:solidFill>
                        <a:effectLst/>
                      </a:endParaRPr>
                    </a:p>
                  </a:txBody>
                  <a:tcPr/>
                </a:tc>
                <a:tc>
                  <a:txBody>
                    <a:bodyPr/>
                    <a:lstStyle/>
                    <a:p>
                      <a:pPr lvl="0" algn="l" rtl="0">
                        <a:buNone/>
                      </a:pPr>
                      <a:r>
                        <a:rPr lang="en-US" sz="1400" b="1" i="0">
                          <a:solidFill>
                            <a:srgbClr val="FFFFFF"/>
                          </a:solidFill>
                          <a:effectLst/>
                        </a:rPr>
                        <a:t>Color Temp.</a:t>
                      </a:r>
                    </a:p>
                  </a:txBody>
                  <a:tcPr/>
                </a:tc>
                <a:extLst>
                  <a:ext uri="{0D108BD9-81ED-4DB2-BD59-A6C34878D82A}">
                    <a16:rowId xmlns:a16="http://schemas.microsoft.com/office/drawing/2014/main" val="4228551500"/>
                  </a:ext>
                </a:extLst>
              </a:tr>
              <a:tr h="615522">
                <a:tc>
                  <a:txBody>
                    <a:bodyPr/>
                    <a:lstStyle/>
                    <a:p>
                      <a:pPr lvl="0">
                        <a:buNone/>
                      </a:pPr>
                      <a:r>
                        <a:rPr lang="en-US" sz="1200" b="0" i="0" u="none" strike="noStrike" noProof="0">
                          <a:highlight>
                            <a:srgbClr val="008000"/>
                          </a:highlight>
                        </a:rPr>
                        <a:t>MKRAWT-00-0000-0B00H40E2</a:t>
                      </a:r>
                      <a:endParaRPr lang="en-US" sz="1200">
                        <a:highlight>
                          <a:srgbClr val="008000"/>
                        </a:highlight>
                      </a:endParaRPr>
                    </a:p>
                  </a:txBody>
                  <a:tcPr/>
                </a:tc>
                <a:tc>
                  <a:txBody>
                    <a:bodyPr/>
                    <a:lstStyle/>
                    <a:p>
                      <a:pPr lvl="0">
                        <a:buNone/>
                      </a:pPr>
                      <a:r>
                        <a:rPr lang="en-US" sz="1400"/>
                        <a:t>Mouser</a:t>
                      </a:r>
                    </a:p>
                  </a:txBody>
                  <a:tcPr/>
                </a:tc>
                <a:tc>
                  <a:txBody>
                    <a:bodyPr/>
                    <a:lstStyle/>
                    <a:p>
                      <a:pPr lvl="0">
                        <a:buNone/>
                      </a:pPr>
                      <a:r>
                        <a:rPr lang="en-US" sz="1400"/>
                        <a:t>970</a:t>
                      </a:r>
                    </a:p>
                  </a:txBody>
                  <a:tcPr/>
                </a:tc>
                <a:tc>
                  <a:txBody>
                    <a:bodyPr/>
                    <a:lstStyle/>
                    <a:p>
                      <a:pPr lvl="0">
                        <a:buNone/>
                      </a:pPr>
                      <a:r>
                        <a:rPr lang="en-US" sz="1400"/>
                        <a:t>120</a:t>
                      </a:r>
                    </a:p>
                  </a:txBody>
                  <a:tcPr/>
                </a:tc>
                <a:tc>
                  <a:txBody>
                    <a:bodyPr/>
                    <a:lstStyle/>
                    <a:p>
                      <a:pPr lvl="0">
                        <a:buNone/>
                      </a:pPr>
                      <a:r>
                        <a:rPr lang="en-US" sz="1400"/>
                        <a:t>7 x 7</a:t>
                      </a:r>
                    </a:p>
                  </a:txBody>
                  <a:tcPr/>
                </a:tc>
                <a:tc>
                  <a:txBody>
                    <a:bodyPr/>
                    <a:lstStyle/>
                    <a:p>
                      <a:pPr lvl="0">
                        <a:buNone/>
                      </a:pPr>
                      <a:r>
                        <a:rPr lang="en-US" sz="1400"/>
                        <a:t>$ 5.90</a:t>
                      </a:r>
                    </a:p>
                  </a:txBody>
                  <a:tcPr/>
                </a:tc>
                <a:tc>
                  <a:txBody>
                    <a:bodyPr/>
                    <a:lstStyle/>
                    <a:p>
                      <a:pPr lvl="0">
                        <a:buNone/>
                      </a:pPr>
                      <a:r>
                        <a:rPr lang="en-US" sz="1400"/>
                        <a:t>5700 K</a:t>
                      </a:r>
                    </a:p>
                  </a:txBody>
                  <a:tcPr/>
                </a:tc>
                <a:extLst>
                  <a:ext uri="{0D108BD9-81ED-4DB2-BD59-A6C34878D82A}">
                    <a16:rowId xmlns:a16="http://schemas.microsoft.com/office/drawing/2014/main" val="1654651784"/>
                  </a:ext>
                </a:extLst>
              </a:tr>
              <a:tr h="615522">
                <a:tc>
                  <a:txBody>
                    <a:bodyPr/>
                    <a:lstStyle/>
                    <a:p>
                      <a:pPr lvl="0">
                        <a:buNone/>
                      </a:pPr>
                      <a:r>
                        <a:rPr lang="en-US" sz="1200" kern="1200">
                          <a:solidFill>
                            <a:schemeClr val="dk1"/>
                          </a:solidFill>
                          <a:effectLst/>
                          <a:highlight>
                            <a:srgbClr val="FF0000"/>
                          </a:highlight>
                          <a:latin typeface="+mn-lt"/>
                          <a:ea typeface="+mn-ea"/>
                          <a:cs typeface="+mn-cs"/>
                        </a:rPr>
                        <a:t>MKRAWT-00-0000-0B00H440F</a:t>
                      </a:r>
                      <a:endParaRPr lang="en-US" sz="400">
                        <a:highlight>
                          <a:srgbClr val="FF0000"/>
                        </a:highlight>
                      </a:endParaRPr>
                    </a:p>
                  </a:txBody>
                  <a:tcPr/>
                </a:tc>
                <a:tc>
                  <a:txBody>
                    <a:bodyPr/>
                    <a:lstStyle/>
                    <a:p>
                      <a:pPr lvl="0">
                        <a:buNone/>
                      </a:pPr>
                      <a:r>
                        <a:rPr lang="en-US" sz="1400"/>
                        <a:t>Mouser</a:t>
                      </a:r>
                    </a:p>
                  </a:txBody>
                  <a:tcPr/>
                </a:tc>
                <a:tc>
                  <a:txBody>
                    <a:bodyPr/>
                    <a:lstStyle/>
                    <a:p>
                      <a:pPr lvl="0">
                        <a:buNone/>
                      </a:pPr>
                      <a:r>
                        <a:rPr lang="en-US" sz="1400"/>
                        <a:t>970</a:t>
                      </a:r>
                    </a:p>
                  </a:txBody>
                  <a:tcPr/>
                </a:tc>
                <a:tc>
                  <a:txBody>
                    <a:bodyPr/>
                    <a:lstStyle/>
                    <a:p>
                      <a:pPr lvl="0">
                        <a:buNone/>
                      </a:pPr>
                      <a:r>
                        <a:rPr lang="en-US" sz="1400"/>
                        <a:t>120</a:t>
                      </a:r>
                    </a:p>
                  </a:txBody>
                  <a:tcPr/>
                </a:tc>
                <a:tc>
                  <a:txBody>
                    <a:bodyPr/>
                    <a:lstStyle/>
                    <a:p>
                      <a:pPr lvl="0">
                        <a:buNone/>
                      </a:pPr>
                      <a:r>
                        <a:rPr lang="en-US" sz="1400"/>
                        <a:t>7 x7</a:t>
                      </a:r>
                    </a:p>
                  </a:txBody>
                  <a:tcPr/>
                </a:tc>
                <a:tc>
                  <a:txBody>
                    <a:bodyPr/>
                    <a:lstStyle/>
                    <a:p>
                      <a:pPr lvl="0">
                        <a:buNone/>
                      </a:pPr>
                      <a:r>
                        <a:rPr lang="en-US" sz="1400"/>
                        <a:t>$5.80</a:t>
                      </a:r>
                    </a:p>
                  </a:txBody>
                  <a:tcPr/>
                </a:tc>
                <a:tc>
                  <a:txBody>
                    <a:bodyPr/>
                    <a:lstStyle/>
                    <a:p>
                      <a:pPr lvl="0">
                        <a:buNone/>
                      </a:pPr>
                      <a:r>
                        <a:rPr lang="en-US" sz="1400"/>
                        <a:t>6200 K</a:t>
                      </a:r>
                    </a:p>
                  </a:txBody>
                  <a:tcPr/>
                </a:tc>
                <a:extLst>
                  <a:ext uri="{0D108BD9-81ED-4DB2-BD59-A6C34878D82A}">
                    <a16:rowId xmlns:a16="http://schemas.microsoft.com/office/drawing/2014/main" val="3603236909"/>
                  </a:ext>
                </a:extLst>
              </a:tr>
            </a:tbl>
          </a:graphicData>
        </a:graphic>
      </p:graphicFrame>
      <p:pic>
        <p:nvPicPr>
          <p:cNvPr id="9" name="Content Placeholder 8" descr="A picture containing indoor, table, sitting, black&#10;&#10;Description automatically generated">
            <a:extLst>
              <a:ext uri="{FF2B5EF4-FFF2-40B4-BE49-F238E27FC236}">
                <a16:creationId xmlns:a16="http://schemas.microsoft.com/office/drawing/2014/main" id="{EA2C0726-9E61-4374-8E26-8CC0E9C1B1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66" r="20076" b="5767"/>
          <a:stretch/>
        </p:blipFill>
        <p:spPr>
          <a:xfrm>
            <a:off x="6471920" y="883920"/>
            <a:ext cx="5303520" cy="3657601"/>
          </a:xfrm>
        </p:spPr>
      </p:pic>
    </p:spTree>
    <p:extLst>
      <p:ext uri="{BB962C8B-B14F-4D97-AF65-F5344CB8AC3E}">
        <p14:creationId xmlns:p14="http://schemas.microsoft.com/office/powerpoint/2010/main" val="3889164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8B82-E845-481B-8DE3-AC19B793C0BE}"/>
              </a:ext>
            </a:extLst>
          </p:cNvPr>
          <p:cNvSpPr>
            <a:spLocks noGrp="1"/>
          </p:cNvSpPr>
          <p:nvPr>
            <p:ph type="title"/>
          </p:nvPr>
        </p:nvSpPr>
        <p:spPr/>
        <p:txBody>
          <a:bodyPr/>
          <a:lstStyle/>
          <a:p>
            <a:r>
              <a:rPr lang="en-US"/>
              <a:t>Fog Light</a:t>
            </a:r>
          </a:p>
        </p:txBody>
      </p:sp>
      <p:sp>
        <p:nvSpPr>
          <p:cNvPr id="3" name="Content Placeholder 2">
            <a:extLst>
              <a:ext uri="{FF2B5EF4-FFF2-40B4-BE49-F238E27FC236}">
                <a16:creationId xmlns:a16="http://schemas.microsoft.com/office/drawing/2014/main" id="{7A1D8F7B-A40D-4E3F-9730-7E6DF64405D9}"/>
              </a:ext>
            </a:extLst>
          </p:cNvPr>
          <p:cNvSpPr>
            <a:spLocks noGrp="1"/>
          </p:cNvSpPr>
          <p:nvPr>
            <p:ph idx="1"/>
          </p:nvPr>
        </p:nvSpPr>
        <p:spPr/>
        <p:txBody>
          <a:bodyPr/>
          <a:lstStyle/>
          <a:p>
            <a:r>
              <a:rPr lang="en-US"/>
              <a:t>The beam shape is to be rectangular in which the light expands rapidly to cover the width of the road but a small divergence in the y-axis such that the light stays low and path does not extend up into the fog impairing vision.</a:t>
            </a:r>
          </a:p>
        </p:txBody>
      </p:sp>
      <p:graphicFrame>
        <p:nvGraphicFramePr>
          <p:cNvPr id="6" name="Table 5">
            <a:extLst>
              <a:ext uri="{FF2B5EF4-FFF2-40B4-BE49-F238E27FC236}">
                <a16:creationId xmlns:a16="http://schemas.microsoft.com/office/drawing/2014/main" id="{471C2621-D42C-49A3-AEC6-D12F0E571EFD}"/>
              </a:ext>
            </a:extLst>
          </p:cNvPr>
          <p:cNvGraphicFramePr>
            <a:graphicFrameLocks noGrp="1"/>
          </p:cNvGraphicFramePr>
          <p:nvPr>
            <p:extLst>
              <p:ext uri="{D42A27DB-BD31-4B8C-83A1-F6EECF244321}">
                <p14:modId xmlns:p14="http://schemas.microsoft.com/office/powerpoint/2010/main" val="2803178391"/>
              </p:ext>
            </p:extLst>
          </p:nvPr>
        </p:nvGraphicFramePr>
        <p:xfrm>
          <a:off x="677334" y="4100975"/>
          <a:ext cx="6023558" cy="2103120"/>
        </p:xfrm>
        <a:graphic>
          <a:graphicData uri="http://schemas.openxmlformats.org/drawingml/2006/table">
            <a:tbl>
              <a:tblPr firstRow="1" bandRow="1">
                <a:tableStyleId>{5C22544A-7EE6-4342-B048-85BDC9FD1C3A}</a:tableStyleId>
              </a:tblPr>
              <a:tblGrid>
                <a:gridCol w="852152">
                  <a:extLst>
                    <a:ext uri="{9D8B030D-6E8A-4147-A177-3AD203B41FA5}">
                      <a16:colId xmlns:a16="http://schemas.microsoft.com/office/drawing/2014/main" val="576472481"/>
                    </a:ext>
                  </a:extLst>
                </a:gridCol>
                <a:gridCol w="861901">
                  <a:extLst>
                    <a:ext uri="{9D8B030D-6E8A-4147-A177-3AD203B41FA5}">
                      <a16:colId xmlns:a16="http://schemas.microsoft.com/office/drawing/2014/main" val="1497793955"/>
                    </a:ext>
                  </a:extLst>
                </a:gridCol>
                <a:gridCol w="861901">
                  <a:extLst>
                    <a:ext uri="{9D8B030D-6E8A-4147-A177-3AD203B41FA5}">
                      <a16:colId xmlns:a16="http://schemas.microsoft.com/office/drawing/2014/main" val="798278204"/>
                    </a:ext>
                  </a:extLst>
                </a:gridCol>
                <a:gridCol w="861901">
                  <a:extLst>
                    <a:ext uri="{9D8B030D-6E8A-4147-A177-3AD203B41FA5}">
                      <a16:colId xmlns:a16="http://schemas.microsoft.com/office/drawing/2014/main" val="2995766703"/>
                    </a:ext>
                  </a:extLst>
                </a:gridCol>
                <a:gridCol w="861901">
                  <a:extLst>
                    <a:ext uri="{9D8B030D-6E8A-4147-A177-3AD203B41FA5}">
                      <a16:colId xmlns:a16="http://schemas.microsoft.com/office/drawing/2014/main" val="2384322166"/>
                    </a:ext>
                  </a:extLst>
                </a:gridCol>
                <a:gridCol w="861901">
                  <a:extLst>
                    <a:ext uri="{9D8B030D-6E8A-4147-A177-3AD203B41FA5}">
                      <a16:colId xmlns:a16="http://schemas.microsoft.com/office/drawing/2014/main" val="3276031223"/>
                    </a:ext>
                  </a:extLst>
                </a:gridCol>
                <a:gridCol w="861901">
                  <a:extLst>
                    <a:ext uri="{9D8B030D-6E8A-4147-A177-3AD203B41FA5}">
                      <a16:colId xmlns:a16="http://schemas.microsoft.com/office/drawing/2014/main" val="1434459356"/>
                    </a:ext>
                  </a:extLst>
                </a:gridCol>
              </a:tblGrid>
              <a:tr h="431332">
                <a:tc>
                  <a:txBody>
                    <a:bodyPr/>
                    <a:lstStyle/>
                    <a:p>
                      <a:pPr lvl="0" algn="l" rtl="0">
                        <a:buNone/>
                      </a:pPr>
                      <a:r>
                        <a:rPr lang="en-US" sz="1400">
                          <a:effectLst/>
                        </a:rPr>
                        <a:t>Part Number​</a:t>
                      </a:r>
                      <a:endParaRPr lang="en-US" sz="1400" b="1" i="0">
                        <a:solidFill>
                          <a:srgbClr val="FFFFFF"/>
                        </a:solidFill>
                        <a:effectLst/>
                      </a:endParaRPr>
                    </a:p>
                  </a:txBody>
                  <a:tcPr/>
                </a:tc>
                <a:tc>
                  <a:txBody>
                    <a:bodyPr/>
                    <a:lstStyle/>
                    <a:p>
                      <a:pPr lvl="0" algn="l" rtl="0">
                        <a:buNone/>
                      </a:pPr>
                      <a:r>
                        <a:rPr lang="en-US" sz="1400">
                          <a:effectLst/>
                        </a:rPr>
                        <a:t>Vendor​</a:t>
                      </a:r>
                      <a:endParaRPr lang="en-US" sz="1400" b="1" i="0">
                        <a:solidFill>
                          <a:srgbClr val="FFFFFF"/>
                        </a:solidFill>
                        <a:effectLst/>
                      </a:endParaRPr>
                    </a:p>
                  </a:txBody>
                  <a:tcPr/>
                </a:tc>
                <a:tc>
                  <a:txBody>
                    <a:bodyPr/>
                    <a:lstStyle/>
                    <a:p>
                      <a:pPr lvl="0" algn="l" rtl="0">
                        <a:buNone/>
                      </a:pPr>
                      <a:r>
                        <a:rPr lang="en-US" sz="1400">
                          <a:effectLst/>
                        </a:rPr>
                        <a:t>Lumens​</a:t>
                      </a:r>
                      <a:endParaRPr lang="en-US" sz="1400" b="1" i="0">
                        <a:solidFill>
                          <a:srgbClr val="FFFFFF"/>
                        </a:solidFill>
                        <a:effectLst/>
                      </a:endParaRPr>
                    </a:p>
                  </a:txBody>
                  <a:tcPr/>
                </a:tc>
                <a:tc>
                  <a:txBody>
                    <a:bodyPr/>
                    <a:lstStyle/>
                    <a:p>
                      <a:pPr lvl="0" algn="l">
                        <a:buNone/>
                      </a:pPr>
                      <a:r>
                        <a:rPr lang="en-US" sz="1400">
                          <a:effectLst/>
                        </a:rPr>
                        <a:t>Viewing Angle</a:t>
                      </a:r>
                    </a:p>
                  </a:txBody>
                  <a:tcPr/>
                </a:tc>
                <a:tc>
                  <a:txBody>
                    <a:bodyPr/>
                    <a:lstStyle/>
                    <a:p>
                      <a:pPr lvl="0" algn="l" rtl="0">
                        <a:buNone/>
                      </a:pPr>
                      <a:r>
                        <a:rPr lang="en-US" sz="1400">
                          <a:effectLst/>
                        </a:rPr>
                        <a:t>Size (mm)​</a:t>
                      </a:r>
                      <a:endParaRPr lang="en-US" sz="1400" b="1" i="0">
                        <a:solidFill>
                          <a:srgbClr val="FFFFFF"/>
                        </a:solidFill>
                        <a:effectLst/>
                      </a:endParaRPr>
                    </a:p>
                  </a:txBody>
                  <a:tcPr/>
                </a:tc>
                <a:tc>
                  <a:txBody>
                    <a:bodyPr/>
                    <a:lstStyle/>
                    <a:p>
                      <a:pPr lvl="0" algn="l" rtl="0">
                        <a:buNone/>
                      </a:pPr>
                      <a:r>
                        <a:rPr lang="en-US" sz="1400">
                          <a:effectLst/>
                        </a:rPr>
                        <a:t>Price​</a:t>
                      </a:r>
                      <a:endParaRPr lang="en-US" sz="1400" b="1" i="0">
                        <a:solidFill>
                          <a:srgbClr val="FFFFFF"/>
                        </a:solidFill>
                        <a:effectLst/>
                      </a:endParaRPr>
                    </a:p>
                  </a:txBody>
                  <a:tcPr/>
                </a:tc>
                <a:tc>
                  <a:txBody>
                    <a:bodyPr/>
                    <a:lstStyle/>
                    <a:p>
                      <a:pPr lvl="0" algn="l" rtl="0">
                        <a:buNone/>
                      </a:pPr>
                      <a:r>
                        <a:rPr lang="en-US" sz="1400" b="1" i="0">
                          <a:solidFill>
                            <a:srgbClr val="FFFFFF"/>
                          </a:solidFill>
                          <a:effectLst/>
                        </a:rPr>
                        <a:t>Color Temp.</a:t>
                      </a:r>
                    </a:p>
                  </a:txBody>
                  <a:tcPr/>
                </a:tc>
                <a:extLst>
                  <a:ext uri="{0D108BD9-81ED-4DB2-BD59-A6C34878D82A}">
                    <a16:rowId xmlns:a16="http://schemas.microsoft.com/office/drawing/2014/main" val="4228551500"/>
                  </a:ext>
                </a:extLst>
              </a:tr>
              <a:tr h="615522">
                <a:tc>
                  <a:txBody>
                    <a:bodyPr/>
                    <a:lstStyle/>
                    <a:p>
                      <a:pPr lvl="0">
                        <a:buNone/>
                      </a:pPr>
                      <a:r>
                        <a:rPr lang="en-US" sz="1200" b="0" i="0" u="none" strike="noStrike" noProof="0">
                          <a:highlight>
                            <a:srgbClr val="008000"/>
                          </a:highlight>
                        </a:rPr>
                        <a:t>MKRAWT-00-0000-0B0HG440F</a:t>
                      </a:r>
                      <a:endParaRPr lang="en-US" sz="1200">
                        <a:highlight>
                          <a:srgbClr val="008000"/>
                        </a:highlight>
                      </a:endParaRPr>
                    </a:p>
                  </a:txBody>
                  <a:tcPr/>
                </a:tc>
                <a:tc>
                  <a:txBody>
                    <a:bodyPr/>
                    <a:lstStyle/>
                    <a:p>
                      <a:pPr lvl="0">
                        <a:buNone/>
                      </a:pPr>
                      <a:r>
                        <a:rPr lang="en-US" sz="1400"/>
                        <a:t>Mouser</a:t>
                      </a:r>
                    </a:p>
                  </a:txBody>
                  <a:tcPr/>
                </a:tc>
                <a:tc>
                  <a:txBody>
                    <a:bodyPr/>
                    <a:lstStyle/>
                    <a:p>
                      <a:pPr lvl="0">
                        <a:buNone/>
                      </a:pPr>
                      <a:r>
                        <a:rPr lang="en-US" sz="1400"/>
                        <a:t>840</a:t>
                      </a:r>
                    </a:p>
                  </a:txBody>
                  <a:tcPr/>
                </a:tc>
                <a:tc>
                  <a:txBody>
                    <a:bodyPr/>
                    <a:lstStyle/>
                    <a:p>
                      <a:pPr lvl="0">
                        <a:buNone/>
                      </a:pPr>
                      <a:r>
                        <a:rPr lang="en-US" sz="1400"/>
                        <a:t>120</a:t>
                      </a:r>
                    </a:p>
                  </a:txBody>
                  <a:tcPr/>
                </a:tc>
                <a:tc>
                  <a:txBody>
                    <a:bodyPr/>
                    <a:lstStyle/>
                    <a:p>
                      <a:pPr lvl="0">
                        <a:buNone/>
                      </a:pPr>
                      <a:r>
                        <a:rPr lang="en-US" sz="1400"/>
                        <a:t>7 x 7</a:t>
                      </a:r>
                    </a:p>
                  </a:txBody>
                  <a:tcPr/>
                </a:tc>
                <a:tc>
                  <a:txBody>
                    <a:bodyPr/>
                    <a:lstStyle/>
                    <a:p>
                      <a:pPr lvl="0">
                        <a:buNone/>
                      </a:pPr>
                      <a:r>
                        <a:rPr lang="en-US" sz="1400"/>
                        <a:t>$ 5.90</a:t>
                      </a:r>
                    </a:p>
                  </a:txBody>
                  <a:tcPr/>
                </a:tc>
                <a:tc>
                  <a:txBody>
                    <a:bodyPr/>
                    <a:lstStyle/>
                    <a:p>
                      <a:pPr lvl="0">
                        <a:buNone/>
                      </a:pPr>
                      <a:r>
                        <a:rPr lang="en-US" sz="1400"/>
                        <a:t>4000 K</a:t>
                      </a:r>
                    </a:p>
                  </a:txBody>
                  <a:tcPr/>
                </a:tc>
                <a:extLst>
                  <a:ext uri="{0D108BD9-81ED-4DB2-BD59-A6C34878D82A}">
                    <a16:rowId xmlns:a16="http://schemas.microsoft.com/office/drawing/2014/main" val="1654651784"/>
                  </a:ext>
                </a:extLst>
              </a:tr>
              <a:tr h="0">
                <a:tc>
                  <a:txBody>
                    <a:bodyPr/>
                    <a:lstStyle/>
                    <a:p>
                      <a:pPr marL="0" marR="0" algn="just">
                        <a:lnSpc>
                          <a:spcPct val="106000"/>
                        </a:lnSpc>
                        <a:spcBef>
                          <a:spcPts val="0"/>
                        </a:spcBef>
                        <a:spcAft>
                          <a:spcPts val="0"/>
                        </a:spcAft>
                      </a:pPr>
                      <a:r>
                        <a:rPr lang="en-US" sz="1200">
                          <a:solidFill>
                            <a:srgbClr val="000000"/>
                          </a:solidFill>
                          <a:effectLst/>
                          <a:highlight>
                            <a:srgbClr val="FF0000"/>
                          </a:highlight>
                          <a:latin typeface="+mn-lt"/>
                          <a:ea typeface="Calibri" panose="020F0502020204030204" pitchFamily="34" charset="0"/>
                          <a:cs typeface="Arial" panose="020B0604020202020204" pitchFamily="34" charset="0"/>
                        </a:rPr>
                        <a:t>XHP50A-00-0000-0D0HH250G</a:t>
                      </a:r>
                      <a:endParaRPr lang="en-US" sz="2000">
                        <a:effectLst/>
                        <a:highlight>
                          <a:srgbClr val="FF0000"/>
                        </a:highlight>
                        <a:latin typeface="+mn-lt"/>
                        <a:ea typeface="Calibri" panose="020F0502020204030204" pitchFamily="34" charset="0"/>
                        <a:cs typeface="Arial" panose="020B0604020202020204" pitchFamily="34" charset="0"/>
                      </a:endParaRPr>
                    </a:p>
                  </a:txBody>
                  <a:tcPr marL="114300" marR="114300" marT="0" marB="0"/>
                </a:tc>
                <a:tc>
                  <a:txBody>
                    <a:bodyPr/>
                    <a:lstStyle/>
                    <a:p>
                      <a:pPr lvl="0">
                        <a:buNone/>
                      </a:pPr>
                      <a:r>
                        <a:rPr lang="en-US" sz="1400"/>
                        <a:t>Mouser</a:t>
                      </a:r>
                    </a:p>
                  </a:txBody>
                  <a:tcPr/>
                </a:tc>
                <a:tc>
                  <a:txBody>
                    <a:bodyPr/>
                    <a:lstStyle/>
                    <a:p>
                      <a:pPr lvl="0">
                        <a:buNone/>
                      </a:pPr>
                      <a:r>
                        <a:rPr lang="en-US" sz="1400"/>
                        <a:t>900</a:t>
                      </a:r>
                    </a:p>
                  </a:txBody>
                  <a:tcPr/>
                </a:tc>
                <a:tc>
                  <a:txBody>
                    <a:bodyPr/>
                    <a:lstStyle/>
                    <a:p>
                      <a:pPr lvl="0">
                        <a:buNone/>
                      </a:pPr>
                      <a:r>
                        <a:rPr lang="en-US" sz="1400"/>
                        <a:t>120</a:t>
                      </a:r>
                    </a:p>
                  </a:txBody>
                  <a:tcPr/>
                </a:tc>
                <a:tc>
                  <a:txBody>
                    <a:bodyPr/>
                    <a:lstStyle/>
                    <a:p>
                      <a:pPr lvl="0">
                        <a:buNone/>
                      </a:pPr>
                      <a:r>
                        <a:rPr lang="en-US" sz="1400"/>
                        <a:t>5 x 5</a:t>
                      </a:r>
                    </a:p>
                  </a:txBody>
                  <a:tcPr/>
                </a:tc>
                <a:tc>
                  <a:txBody>
                    <a:bodyPr/>
                    <a:lstStyle/>
                    <a:p>
                      <a:pPr lvl="0">
                        <a:buNone/>
                      </a:pPr>
                      <a:r>
                        <a:rPr lang="en-US" sz="1400"/>
                        <a:t>$ 4.60</a:t>
                      </a:r>
                    </a:p>
                  </a:txBody>
                  <a:tcPr/>
                </a:tc>
                <a:tc>
                  <a:txBody>
                    <a:bodyPr/>
                    <a:lstStyle/>
                    <a:p>
                      <a:pPr lvl="0">
                        <a:buNone/>
                      </a:pPr>
                      <a:r>
                        <a:rPr lang="en-US" sz="1400"/>
                        <a:t>5000 K</a:t>
                      </a:r>
                    </a:p>
                  </a:txBody>
                  <a:tcPr/>
                </a:tc>
                <a:extLst>
                  <a:ext uri="{0D108BD9-81ED-4DB2-BD59-A6C34878D82A}">
                    <a16:rowId xmlns:a16="http://schemas.microsoft.com/office/drawing/2014/main" val="3810854621"/>
                  </a:ext>
                </a:extLst>
              </a:tr>
            </a:tbl>
          </a:graphicData>
        </a:graphic>
      </p:graphicFrame>
      <p:pic>
        <p:nvPicPr>
          <p:cNvPr id="7" name="Picture 6" descr="A picture containing building, sitting, brown, table&#10;&#10;Description automatically generated">
            <a:extLst>
              <a:ext uri="{FF2B5EF4-FFF2-40B4-BE49-F238E27FC236}">
                <a16:creationId xmlns:a16="http://schemas.microsoft.com/office/drawing/2014/main" id="{3047210A-92F5-4D58-A5AA-BC1298FD8F71}"/>
              </a:ext>
            </a:extLst>
          </p:cNvPr>
          <p:cNvPicPr>
            <a:picLocks noChangeAspect="1"/>
          </p:cNvPicPr>
          <p:nvPr/>
        </p:nvPicPr>
        <p:blipFill rotWithShape="1">
          <a:blip r:embed="rId2">
            <a:extLst>
              <a:ext uri="{28A0092B-C50C-407E-A947-70E740481C1C}">
                <a14:useLocalDpi xmlns:a14="http://schemas.microsoft.com/office/drawing/2010/main" val="0"/>
              </a:ext>
            </a:extLst>
          </a:blip>
          <a:srcRect r="22182"/>
          <a:stretch/>
        </p:blipFill>
        <p:spPr>
          <a:xfrm>
            <a:off x="7535719" y="3633929"/>
            <a:ext cx="3814153" cy="2757025"/>
          </a:xfrm>
          <a:prstGeom prst="rect">
            <a:avLst/>
          </a:prstGeom>
        </p:spPr>
      </p:pic>
    </p:spTree>
    <p:extLst>
      <p:ext uri="{BB962C8B-B14F-4D97-AF65-F5344CB8AC3E}">
        <p14:creationId xmlns:p14="http://schemas.microsoft.com/office/powerpoint/2010/main" val="3240394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5EA6-FD21-46E1-A3D1-FDCAA3924B6A}"/>
              </a:ext>
            </a:extLst>
          </p:cNvPr>
          <p:cNvSpPr>
            <a:spLocks noGrp="1"/>
          </p:cNvSpPr>
          <p:nvPr>
            <p:ph type="title"/>
          </p:nvPr>
        </p:nvSpPr>
        <p:spPr/>
        <p:txBody>
          <a:bodyPr/>
          <a:lstStyle/>
          <a:p>
            <a:r>
              <a:rPr lang="en-US"/>
              <a:t>Rain Sensor</a:t>
            </a:r>
          </a:p>
        </p:txBody>
      </p:sp>
      <p:pic>
        <p:nvPicPr>
          <p:cNvPr id="4" name="Content Placeholder 3" descr="A picture containing object&#10;&#10;Description automatically generated">
            <a:extLst>
              <a:ext uri="{FF2B5EF4-FFF2-40B4-BE49-F238E27FC236}">
                <a16:creationId xmlns:a16="http://schemas.microsoft.com/office/drawing/2014/main" id="{3F5FB5F6-C611-46FA-8207-271761373986}"/>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tretch/>
        </p:blipFill>
        <p:spPr bwMode="auto">
          <a:xfrm>
            <a:off x="955449" y="1605229"/>
            <a:ext cx="8596312" cy="2836782"/>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3" name="Table 4">
                <a:extLst>
                  <a:ext uri="{FF2B5EF4-FFF2-40B4-BE49-F238E27FC236}">
                    <a16:creationId xmlns:a16="http://schemas.microsoft.com/office/drawing/2014/main" id="{FACAC401-1146-4A75-91BF-F38949AC996C}"/>
                  </a:ext>
                </a:extLst>
              </p:cNvPr>
              <p:cNvGraphicFramePr>
                <a:graphicFrameLocks noGrp="1"/>
              </p:cNvGraphicFramePr>
              <p:nvPr>
                <p:extLst>
                  <p:ext uri="{D42A27DB-BD31-4B8C-83A1-F6EECF244321}">
                    <p14:modId xmlns:p14="http://schemas.microsoft.com/office/powerpoint/2010/main" val="1933155112"/>
                  </p:ext>
                </p:extLst>
              </p:nvPr>
            </p:nvGraphicFramePr>
            <p:xfrm>
              <a:off x="522514" y="4806947"/>
              <a:ext cx="10455862" cy="741680"/>
            </p:xfrm>
            <a:graphic>
              <a:graphicData uri="http://schemas.openxmlformats.org/drawingml/2006/table">
                <a:tbl>
                  <a:tblPr firstRow="1" bandRow="1">
                    <a:tableStyleId>{2D5ABB26-0587-4C30-8999-92F81FD0307C}</a:tableStyleId>
                  </a:tblPr>
                  <a:tblGrid>
                    <a:gridCol w="2564754">
                      <a:extLst>
                        <a:ext uri="{9D8B030D-6E8A-4147-A177-3AD203B41FA5}">
                          <a16:colId xmlns:a16="http://schemas.microsoft.com/office/drawing/2014/main" val="4237494222"/>
                        </a:ext>
                      </a:extLst>
                    </a:gridCol>
                    <a:gridCol w="2298771">
                      <a:extLst>
                        <a:ext uri="{9D8B030D-6E8A-4147-A177-3AD203B41FA5}">
                          <a16:colId xmlns:a16="http://schemas.microsoft.com/office/drawing/2014/main" val="2154601157"/>
                        </a:ext>
                      </a:extLst>
                    </a:gridCol>
                    <a:gridCol w="2927195">
                      <a:extLst>
                        <a:ext uri="{9D8B030D-6E8A-4147-A177-3AD203B41FA5}">
                          <a16:colId xmlns:a16="http://schemas.microsoft.com/office/drawing/2014/main" val="375458799"/>
                        </a:ext>
                      </a:extLst>
                    </a:gridCol>
                    <a:gridCol w="2665142">
                      <a:extLst>
                        <a:ext uri="{9D8B030D-6E8A-4147-A177-3AD203B41FA5}">
                          <a16:colId xmlns:a16="http://schemas.microsoft.com/office/drawing/2014/main" val="3688592229"/>
                        </a:ext>
                      </a:extLst>
                    </a:gridCol>
                  </a:tblGrid>
                  <a:tr h="370840">
                    <a:tc>
                      <a:txBody>
                        <a:bodyPr/>
                        <a:lstStyle/>
                        <a:p>
                          <a:pPr algn="ctr"/>
                          <a:r>
                            <a:rPr lang="en-US"/>
                            <a:t>Index of Refraction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Critical Angle =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rPr>
                                    <m:t>𝑐</m:t>
                                  </m:r>
                                </m:sub>
                              </m:sSub>
                            </m:oMath>
                          </a14:m>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Angle from interface =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𝑐</m:t>
                                  </m:r>
                                </m:sub>
                              </m:sSub>
                            </m:oMath>
                          </a14:m>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Angle of incidence =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𝑖</m:t>
                                  </m:r>
                                </m:sub>
                              </m:sSub>
                            </m:oMath>
                          </a14:m>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0046756"/>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=1.492</m:t>
                              </m:r>
                            </m:oMath>
                          </a14:m>
                          <a:r>
                            <a:rPr lang="en-US"/>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𝑛</m:t>
                                  </m:r>
                                </m:e>
                                <m:sub>
                                  <m:r>
                                    <a:rPr lang="en-US" b="0" i="1" smtClean="0">
                                      <a:latin typeface="Cambria Math" panose="02040503050406030204" pitchFamily="18" charset="0"/>
                                    </a:rPr>
                                    <m:t>2</m:t>
                                  </m:r>
                                </m:sub>
                              </m:sSub>
                              <m:r>
                                <a:rPr lang="en-US" b="0" i="1" smtClean="0">
                                  <a:latin typeface="Cambria Math" panose="02040503050406030204" pitchFamily="18" charset="0"/>
                                </a:rPr>
                                <m:t>=1.000</m:t>
                              </m:r>
                            </m:oMath>
                          </a14:m>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42.086</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47.914</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&gt;90</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3319127"/>
                      </a:ext>
                    </a:extLst>
                  </a:tr>
                </a:tbl>
              </a:graphicData>
            </a:graphic>
          </p:graphicFrame>
        </mc:Choice>
        <mc:Fallback xmlns="">
          <p:graphicFrame>
            <p:nvGraphicFramePr>
              <p:cNvPr id="3" name="Table 4">
                <a:extLst>
                  <a:ext uri="{FF2B5EF4-FFF2-40B4-BE49-F238E27FC236}">
                    <a16:creationId xmlns:a16="http://schemas.microsoft.com/office/drawing/2014/main" id="{FACAC401-1146-4A75-91BF-F38949AC996C}"/>
                  </a:ext>
                </a:extLst>
              </p:cNvPr>
              <p:cNvGraphicFramePr>
                <a:graphicFrameLocks noGrp="1"/>
              </p:cNvGraphicFramePr>
              <p:nvPr>
                <p:extLst>
                  <p:ext uri="{D42A27DB-BD31-4B8C-83A1-F6EECF244321}">
                    <p14:modId xmlns:p14="http://schemas.microsoft.com/office/powerpoint/2010/main" val="1933155112"/>
                  </p:ext>
                </p:extLst>
              </p:nvPr>
            </p:nvGraphicFramePr>
            <p:xfrm>
              <a:off x="522514" y="4806947"/>
              <a:ext cx="10455862" cy="741680"/>
            </p:xfrm>
            <a:graphic>
              <a:graphicData uri="http://schemas.openxmlformats.org/drawingml/2006/table">
                <a:tbl>
                  <a:tblPr firstRow="1" bandRow="1">
                    <a:tableStyleId>{2D5ABB26-0587-4C30-8999-92F81FD0307C}</a:tableStyleId>
                  </a:tblPr>
                  <a:tblGrid>
                    <a:gridCol w="2564754">
                      <a:extLst>
                        <a:ext uri="{9D8B030D-6E8A-4147-A177-3AD203B41FA5}">
                          <a16:colId xmlns:a16="http://schemas.microsoft.com/office/drawing/2014/main" val="4237494222"/>
                        </a:ext>
                      </a:extLst>
                    </a:gridCol>
                    <a:gridCol w="2298771">
                      <a:extLst>
                        <a:ext uri="{9D8B030D-6E8A-4147-A177-3AD203B41FA5}">
                          <a16:colId xmlns:a16="http://schemas.microsoft.com/office/drawing/2014/main" val="2154601157"/>
                        </a:ext>
                      </a:extLst>
                    </a:gridCol>
                    <a:gridCol w="2927195">
                      <a:extLst>
                        <a:ext uri="{9D8B030D-6E8A-4147-A177-3AD203B41FA5}">
                          <a16:colId xmlns:a16="http://schemas.microsoft.com/office/drawing/2014/main" val="375458799"/>
                        </a:ext>
                      </a:extLst>
                    </a:gridCol>
                    <a:gridCol w="2665142">
                      <a:extLst>
                        <a:ext uri="{9D8B030D-6E8A-4147-A177-3AD203B41FA5}">
                          <a16:colId xmlns:a16="http://schemas.microsoft.com/office/drawing/2014/main" val="3688592229"/>
                        </a:ext>
                      </a:extLst>
                    </a:gridCol>
                  </a:tblGrid>
                  <a:tr h="370840">
                    <a:tc>
                      <a:txBody>
                        <a:bodyPr/>
                        <a:lstStyle/>
                        <a:p>
                          <a:pPr algn="ctr"/>
                          <a:r>
                            <a:rPr lang="en-US"/>
                            <a:t>Index of Refraction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11936" t="-9677" r="-244032" b="-12258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66112" t="-9677" r="-91268" b="-12258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92906" t="-9677" r="-458" b="-122581"/>
                          </a:stretch>
                        </a:blipFill>
                      </a:tcPr>
                    </a:tc>
                    <a:extLst>
                      <a:ext uri="{0D108BD9-81ED-4DB2-BD59-A6C34878D82A}">
                        <a16:rowId xmlns:a16="http://schemas.microsoft.com/office/drawing/2014/main" val="3700046756"/>
                      </a:ext>
                    </a:extLst>
                  </a:tr>
                  <a:tr h="3708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38" t="-111475" r="-308076" b="-24590"/>
                          </a:stretch>
                        </a:blipFill>
                      </a:tcPr>
                    </a:tc>
                    <a:tc>
                      <a:txBody>
                        <a:bodyPr/>
                        <a:lstStyle/>
                        <a:p>
                          <a:pPr algn="ctr"/>
                          <a:r>
                            <a:rPr lang="en-US"/>
                            <a:t>42.086</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47.914</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&gt;90</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3319127"/>
                      </a:ext>
                    </a:extLst>
                  </a:tr>
                </a:tbl>
              </a:graphicData>
            </a:graphic>
          </p:graphicFrame>
        </mc:Fallback>
      </mc:AlternateContent>
      <p:cxnSp>
        <p:nvCxnSpPr>
          <p:cNvPr id="7" name="Straight Connector 6">
            <a:extLst>
              <a:ext uri="{FF2B5EF4-FFF2-40B4-BE49-F238E27FC236}">
                <a16:creationId xmlns:a16="http://schemas.microsoft.com/office/drawing/2014/main" id="{0CE927D4-64FE-4567-954A-6D4801A2D151}"/>
              </a:ext>
            </a:extLst>
          </p:cNvPr>
          <p:cNvCxnSpPr/>
          <p:nvPr/>
        </p:nvCxnSpPr>
        <p:spPr>
          <a:xfrm>
            <a:off x="4076698" y="1528341"/>
            <a:ext cx="0" cy="99837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C5903A4-ACF7-4D79-BDE7-8B1DD322BC1D}"/>
                  </a:ext>
                </a:extLst>
              </p:cNvPr>
              <p:cNvSpPr txBox="1"/>
              <p:nvPr/>
            </p:nvSpPr>
            <p:spPr>
              <a:xfrm>
                <a:off x="3482336" y="2363516"/>
                <a:ext cx="6309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rPr>
                            <m:t>𝑐</m:t>
                          </m:r>
                        </m:sub>
                      </m:sSub>
                    </m:oMath>
                  </m:oMathPara>
                </a14:m>
                <a:endParaRPr lang="en-US"/>
              </a:p>
            </p:txBody>
          </p:sp>
        </mc:Choice>
        <mc:Fallback xmlns="">
          <p:sp>
            <p:nvSpPr>
              <p:cNvPr id="9" name="TextBox 8">
                <a:extLst>
                  <a:ext uri="{FF2B5EF4-FFF2-40B4-BE49-F238E27FC236}">
                    <a16:creationId xmlns:a16="http://schemas.microsoft.com/office/drawing/2014/main" id="{9C5903A4-ACF7-4D79-BDE7-8B1DD322BC1D}"/>
                  </a:ext>
                </a:extLst>
              </p:cNvPr>
              <p:cNvSpPr txBox="1">
                <a:spLocks noRot="1" noChangeAspect="1" noMove="1" noResize="1" noEditPoints="1" noAdjustHandles="1" noChangeArrowheads="1" noChangeShapeType="1" noTextEdit="1"/>
              </p:cNvSpPr>
              <p:nvPr/>
            </p:nvSpPr>
            <p:spPr>
              <a:xfrm>
                <a:off x="3482336" y="2363516"/>
                <a:ext cx="630936" cy="369332"/>
              </a:xfrm>
              <a:prstGeom prst="rect">
                <a:avLst/>
              </a:prstGeom>
              <a:blipFill>
                <a:blip r:embed="rId4"/>
                <a:stretch>
                  <a:fillRect b="-8333"/>
                </a:stretch>
              </a:blipFill>
            </p:spPr>
            <p:txBody>
              <a:bodyPr/>
              <a:lstStyle/>
              <a:p>
                <a:r>
                  <a:rPr lang="en-US">
                    <a:noFill/>
                  </a:rPr>
                  <a:t> </a:t>
                </a:r>
              </a:p>
            </p:txBody>
          </p:sp>
        </mc:Fallback>
      </mc:AlternateContent>
      <p:sp>
        <p:nvSpPr>
          <p:cNvPr id="10" name="Arc 9">
            <a:extLst>
              <a:ext uri="{FF2B5EF4-FFF2-40B4-BE49-F238E27FC236}">
                <a16:creationId xmlns:a16="http://schemas.microsoft.com/office/drawing/2014/main" id="{8379FFC7-46D4-42DC-AB7F-EBC7D59E8397}"/>
              </a:ext>
            </a:extLst>
          </p:cNvPr>
          <p:cNvSpPr/>
          <p:nvPr/>
        </p:nvSpPr>
        <p:spPr>
          <a:xfrm rot="10800000">
            <a:off x="3608068" y="1355763"/>
            <a:ext cx="937259" cy="1112521"/>
          </a:xfrm>
          <a:prstGeom prst="arc">
            <a:avLst>
              <a:gd name="adj1" fmla="val 16313218"/>
              <a:gd name="adj2" fmla="val 1916121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18B1925B-07DD-44D3-BE9B-88FD750C4B88}"/>
              </a:ext>
            </a:extLst>
          </p:cNvPr>
          <p:cNvSpPr txBox="1"/>
          <p:nvPr/>
        </p:nvSpPr>
        <p:spPr>
          <a:xfrm>
            <a:off x="432325" y="6057230"/>
            <a:ext cx="9965871" cy="646331"/>
          </a:xfrm>
          <a:prstGeom prst="rect">
            <a:avLst/>
          </a:prstGeom>
          <a:noFill/>
        </p:spPr>
        <p:txBody>
          <a:bodyPr wrap="square" rtlCol="0">
            <a:spAutoFit/>
          </a:bodyPr>
          <a:lstStyle/>
          <a:p>
            <a:r>
              <a:rPr lang="en-US"/>
              <a:t>Solution: Cut the acrylic face to position normal along desired beam path </a:t>
            </a:r>
            <a:r>
              <a:rPr lang="el-GR"/>
              <a:t>θ</a:t>
            </a:r>
            <a:r>
              <a:rPr lang="en-US"/>
              <a:t> = 137.914</a:t>
            </a:r>
            <a:r>
              <a:rPr lang="en-US">
                <a:latin typeface="Grotesque" panose="020B0504020202020204" pitchFamily="34" charset="0"/>
              </a:rPr>
              <a:t>º</a:t>
            </a:r>
            <a:r>
              <a:rPr lang="en-US"/>
              <a:t>/42.086</a:t>
            </a:r>
            <a:r>
              <a:rPr lang="en-US">
                <a:latin typeface="Grotesque" panose="020B0504020202020204" pitchFamily="34" charset="0"/>
              </a:rPr>
              <a:t>º</a:t>
            </a:r>
            <a:endParaRPr lang="en-US"/>
          </a:p>
          <a:p>
            <a:r>
              <a:rPr lang="en-US"/>
              <a:t> </a:t>
            </a:r>
          </a:p>
        </p:txBody>
      </p:sp>
    </p:spTree>
    <p:extLst>
      <p:ext uri="{BB962C8B-B14F-4D97-AF65-F5344CB8AC3E}">
        <p14:creationId xmlns:p14="http://schemas.microsoft.com/office/powerpoint/2010/main" val="3834195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5EA6-FD21-46E1-A3D1-FDCAA3924B6A}"/>
              </a:ext>
            </a:extLst>
          </p:cNvPr>
          <p:cNvSpPr>
            <a:spLocks noGrp="1"/>
          </p:cNvSpPr>
          <p:nvPr>
            <p:ph type="title"/>
          </p:nvPr>
        </p:nvSpPr>
        <p:spPr/>
        <p:txBody>
          <a:bodyPr/>
          <a:lstStyle/>
          <a:p>
            <a:r>
              <a:rPr lang="en-US"/>
              <a:t>Rain Sensor</a:t>
            </a:r>
          </a:p>
        </p:txBody>
      </p:sp>
      <mc:AlternateContent xmlns:mc="http://schemas.openxmlformats.org/markup-compatibility/2006" xmlns:a14="http://schemas.microsoft.com/office/drawing/2010/main">
        <mc:Choice Requires="a14">
          <p:graphicFrame>
            <p:nvGraphicFramePr>
              <p:cNvPr id="3" name="Table 4">
                <a:extLst>
                  <a:ext uri="{FF2B5EF4-FFF2-40B4-BE49-F238E27FC236}">
                    <a16:creationId xmlns:a16="http://schemas.microsoft.com/office/drawing/2014/main" id="{FACAC401-1146-4A75-91BF-F38949AC996C}"/>
                  </a:ext>
                </a:extLst>
              </p:cNvPr>
              <p:cNvGraphicFramePr>
                <a:graphicFrameLocks noGrp="1"/>
              </p:cNvGraphicFramePr>
              <p:nvPr>
                <p:extLst>
                  <p:ext uri="{D42A27DB-BD31-4B8C-83A1-F6EECF244321}">
                    <p14:modId xmlns:p14="http://schemas.microsoft.com/office/powerpoint/2010/main" val="1549711274"/>
                  </p:ext>
                </p:extLst>
              </p:nvPr>
            </p:nvGraphicFramePr>
            <p:xfrm>
              <a:off x="432325" y="5177787"/>
              <a:ext cx="10455862" cy="741680"/>
            </p:xfrm>
            <a:graphic>
              <a:graphicData uri="http://schemas.openxmlformats.org/drawingml/2006/table">
                <a:tbl>
                  <a:tblPr firstRow="1" bandRow="1">
                    <a:tableStyleId>{2D5ABB26-0587-4C30-8999-92F81FD0307C}</a:tableStyleId>
                  </a:tblPr>
                  <a:tblGrid>
                    <a:gridCol w="2564754">
                      <a:extLst>
                        <a:ext uri="{9D8B030D-6E8A-4147-A177-3AD203B41FA5}">
                          <a16:colId xmlns:a16="http://schemas.microsoft.com/office/drawing/2014/main" val="4237494222"/>
                        </a:ext>
                      </a:extLst>
                    </a:gridCol>
                    <a:gridCol w="2298771">
                      <a:extLst>
                        <a:ext uri="{9D8B030D-6E8A-4147-A177-3AD203B41FA5}">
                          <a16:colId xmlns:a16="http://schemas.microsoft.com/office/drawing/2014/main" val="2154601157"/>
                        </a:ext>
                      </a:extLst>
                    </a:gridCol>
                    <a:gridCol w="2927195">
                      <a:extLst>
                        <a:ext uri="{9D8B030D-6E8A-4147-A177-3AD203B41FA5}">
                          <a16:colId xmlns:a16="http://schemas.microsoft.com/office/drawing/2014/main" val="375458799"/>
                        </a:ext>
                      </a:extLst>
                    </a:gridCol>
                    <a:gridCol w="2665142">
                      <a:extLst>
                        <a:ext uri="{9D8B030D-6E8A-4147-A177-3AD203B41FA5}">
                          <a16:colId xmlns:a16="http://schemas.microsoft.com/office/drawing/2014/main" val="3688592229"/>
                        </a:ext>
                      </a:extLst>
                    </a:gridCol>
                  </a:tblGrid>
                  <a:tr h="370840">
                    <a:tc>
                      <a:txBody>
                        <a:bodyPr/>
                        <a:lstStyle/>
                        <a:p>
                          <a:pPr algn="ctr"/>
                          <a:r>
                            <a:rPr lang="en-US"/>
                            <a:t>Index of Refraction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Critical Angle =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𝜑</m:t>
                                  </m:r>
                                </m:e>
                                <m:sub>
                                  <m:r>
                                    <a:rPr lang="en-US" b="0" i="1" smtClean="0">
                                      <a:latin typeface="Cambria Math" panose="02040503050406030204" pitchFamily="18" charset="0"/>
                                    </a:rPr>
                                    <m:t>𝑐</m:t>
                                  </m:r>
                                </m:sub>
                              </m:sSub>
                            </m:oMath>
                          </a14:m>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Angle from interface =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𝑐</m:t>
                                  </m:r>
                                </m:sub>
                              </m:sSub>
                            </m:oMath>
                          </a14:m>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Angle of incidence =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𝑖</m:t>
                                  </m:r>
                                </m:sub>
                              </m:sSub>
                            </m:oMath>
                          </a14:m>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0046756"/>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r>
                                <a:rPr lang="en-US" b="0" i="1" smtClean="0">
                                  <a:latin typeface="Cambria Math" panose="02040503050406030204" pitchFamily="18" charset="0"/>
                                </a:rPr>
                                <m:t>=1.492</m:t>
                              </m:r>
                            </m:oMath>
                          </a14:m>
                          <a:r>
                            <a:rPr lang="en-US"/>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𝑛</m:t>
                                  </m:r>
                                </m:e>
                                <m:sub>
                                  <m:r>
                                    <a:rPr lang="en-US" b="0" i="1" smtClean="0">
                                      <a:latin typeface="Cambria Math" panose="02040503050406030204" pitchFamily="18" charset="0"/>
                                    </a:rPr>
                                    <m:t>2</m:t>
                                  </m:r>
                                </m:sub>
                              </m:sSub>
                              <m:r>
                                <a:rPr lang="en-US" b="0" i="1" smtClean="0">
                                  <a:latin typeface="Cambria Math" panose="02040503050406030204" pitchFamily="18" charset="0"/>
                                </a:rPr>
                                <m:t>=1.000</m:t>
                              </m:r>
                            </m:oMath>
                          </a14:m>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42.086</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47.914</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&gt;90</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3319127"/>
                      </a:ext>
                    </a:extLst>
                  </a:tr>
                </a:tbl>
              </a:graphicData>
            </a:graphic>
          </p:graphicFrame>
        </mc:Choice>
        <mc:Fallback xmlns="">
          <p:graphicFrame>
            <p:nvGraphicFramePr>
              <p:cNvPr id="3" name="Table 4">
                <a:extLst>
                  <a:ext uri="{FF2B5EF4-FFF2-40B4-BE49-F238E27FC236}">
                    <a16:creationId xmlns:a16="http://schemas.microsoft.com/office/drawing/2014/main" id="{FACAC401-1146-4A75-91BF-F38949AC996C}"/>
                  </a:ext>
                </a:extLst>
              </p:cNvPr>
              <p:cNvGraphicFramePr>
                <a:graphicFrameLocks noGrp="1"/>
              </p:cNvGraphicFramePr>
              <p:nvPr>
                <p:extLst>
                  <p:ext uri="{D42A27DB-BD31-4B8C-83A1-F6EECF244321}">
                    <p14:modId xmlns:p14="http://schemas.microsoft.com/office/powerpoint/2010/main" val="1549711274"/>
                  </p:ext>
                </p:extLst>
              </p:nvPr>
            </p:nvGraphicFramePr>
            <p:xfrm>
              <a:off x="432325" y="5177787"/>
              <a:ext cx="10455862" cy="741680"/>
            </p:xfrm>
            <a:graphic>
              <a:graphicData uri="http://schemas.openxmlformats.org/drawingml/2006/table">
                <a:tbl>
                  <a:tblPr firstRow="1" bandRow="1">
                    <a:tableStyleId>{2D5ABB26-0587-4C30-8999-92F81FD0307C}</a:tableStyleId>
                  </a:tblPr>
                  <a:tblGrid>
                    <a:gridCol w="2564754">
                      <a:extLst>
                        <a:ext uri="{9D8B030D-6E8A-4147-A177-3AD203B41FA5}">
                          <a16:colId xmlns:a16="http://schemas.microsoft.com/office/drawing/2014/main" val="4237494222"/>
                        </a:ext>
                      </a:extLst>
                    </a:gridCol>
                    <a:gridCol w="2298771">
                      <a:extLst>
                        <a:ext uri="{9D8B030D-6E8A-4147-A177-3AD203B41FA5}">
                          <a16:colId xmlns:a16="http://schemas.microsoft.com/office/drawing/2014/main" val="2154601157"/>
                        </a:ext>
                      </a:extLst>
                    </a:gridCol>
                    <a:gridCol w="2927195">
                      <a:extLst>
                        <a:ext uri="{9D8B030D-6E8A-4147-A177-3AD203B41FA5}">
                          <a16:colId xmlns:a16="http://schemas.microsoft.com/office/drawing/2014/main" val="375458799"/>
                        </a:ext>
                      </a:extLst>
                    </a:gridCol>
                    <a:gridCol w="2665142">
                      <a:extLst>
                        <a:ext uri="{9D8B030D-6E8A-4147-A177-3AD203B41FA5}">
                          <a16:colId xmlns:a16="http://schemas.microsoft.com/office/drawing/2014/main" val="3688592229"/>
                        </a:ext>
                      </a:extLst>
                    </a:gridCol>
                  </a:tblGrid>
                  <a:tr h="370840">
                    <a:tc>
                      <a:txBody>
                        <a:bodyPr/>
                        <a:lstStyle/>
                        <a:p>
                          <a:pPr algn="ctr"/>
                          <a:r>
                            <a:rPr lang="en-US"/>
                            <a:t>Index of Refraction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11640" t="-9677" r="-243386" b="-12258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66667" t="-9677" r="-91667" b="-12258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92237" t="-9677" r="-457" b="-122581"/>
                          </a:stretch>
                        </a:blipFill>
                      </a:tcPr>
                    </a:tc>
                    <a:extLst>
                      <a:ext uri="{0D108BD9-81ED-4DB2-BD59-A6C34878D82A}">
                        <a16:rowId xmlns:a16="http://schemas.microsoft.com/office/drawing/2014/main" val="3700046756"/>
                      </a:ext>
                    </a:extLst>
                  </a:tr>
                  <a:tr h="37084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38" t="-111475" r="-308314" b="-24590"/>
                          </a:stretch>
                        </a:blipFill>
                      </a:tcPr>
                    </a:tc>
                    <a:tc>
                      <a:txBody>
                        <a:bodyPr/>
                        <a:lstStyle/>
                        <a:p>
                          <a:pPr algn="ctr"/>
                          <a:r>
                            <a:rPr lang="en-US"/>
                            <a:t>42.086</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47.914</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&gt;90</a:t>
                          </a:r>
                          <a:r>
                            <a:rPr lang="en-US">
                              <a:latin typeface="Grotesque" panose="020B0504020202020204" pitchFamily="34" charset="0"/>
                            </a:rPr>
                            <a:t>º</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3319127"/>
                      </a:ext>
                    </a:extLst>
                  </a:tr>
                </a:tbl>
              </a:graphicData>
            </a:graphic>
          </p:graphicFrame>
        </mc:Fallback>
      </mc:AlternateContent>
      <p:cxnSp>
        <p:nvCxnSpPr>
          <p:cNvPr id="7" name="Straight Connector 6">
            <a:extLst>
              <a:ext uri="{FF2B5EF4-FFF2-40B4-BE49-F238E27FC236}">
                <a16:creationId xmlns:a16="http://schemas.microsoft.com/office/drawing/2014/main" id="{0CE927D4-64FE-4567-954A-6D4801A2D151}"/>
              </a:ext>
            </a:extLst>
          </p:cNvPr>
          <p:cNvCxnSpPr/>
          <p:nvPr/>
        </p:nvCxnSpPr>
        <p:spPr>
          <a:xfrm>
            <a:off x="4076698" y="1528341"/>
            <a:ext cx="0" cy="99837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C5903A4-ACF7-4D79-BDE7-8B1DD322BC1D}"/>
                  </a:ext>
                </a:extLst>
              </p:cNvPr>
              <p:cNvSpPr txBox="1"/>
              <p:nvPr/>
            </p:nvSpPr>
            <p:spPr>
              <a:xfrm>
                <a:off x="3482336" y="2363516"/>
                <a:ext cx="6309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rPr>
                            <m:t>𝑐</m:t>
                          </m:r>
                        </m:sub>
                      </m:sSub>
                    </m:oMath>
                  </m:oMathPara>
                </a14:m>
                <a:endParaRPr lang="en-US"/>
              </a:p>
            </p:txBody>
          </p:sp>
        </mc:Choice>
        <mc:Fallback xmlns="">
          <p:sp>
            <p:nvSpPr>
              <p:cNvPr id="9" name="TextBox 8">
                <a:extLst>
                  <a:ext uri="{FF2B5EF4-FFF2-40B4-BE49-F238E27FC236}">
                    <a16:creationId xmlns:a16="http://schemas.microsoft.com/office/drawing/2014/main" id="{9C5903A4-ACF7-4D79-BDE7-8B1DD322BC1D}"/>
                  </a:ext>
                </a:extLst>
              </p:cNvPr>
              <p:cNvSpPr txBox="1">
                <a:spLocks noRot="1" noChangeAspect="1" noMove="1" noResize="1" noEditPoints="1" noAdjustHandles="1" noChangeArrowheads="1" noChangeShapeType="1" noTextEdit="1"/>
              </p:cNvSpPr>
              <p:nvPr/>
            </p:nvSpPr>
            <p:spPr>
              <a:xfrm>
                <a:off x="3482336" y="2363516"/>
                <a:ext cx="630936" cy="369332"/>
              </a:xfrm>
              <a:prstGeom prst="rect">
                <a:avLst/>
              </a:prstGeom>
              <a:blipFill>
                <a:blip r:embed="rId3"/>
                <a:stretch>
                  <a:fillRect b="-8333"/>
                </a:stretch>
              </a:blipFill>
            </p:spPr>
            <p:txBody>
              <a:bodyPr/>
              <a:lstStyle/>
              <a:p>
                <a:r>
                  <a:rPr lang="en-US">
                    <a:noFill/>
                  </a:rPr>
                  <a:t> </a:t>
                </a:r>
              </a:p>
            </p:txBody>
          </p:sp>
        </mc:Fallback>
      </mc:AlternateContent>
      <p:sp>
        <p:nvSpPr>
          <p:cNvPr id="10" name="Arc 9">
            <a:extLst>
              <a:ext uri="{FF2B5EF4-FFF2-40B4-BE49-F238E27FC236}">
                <a16:creationId xmlns:a16="http://schemas.microsoft.com/office/drawing/2014/main" id="{8379FFC7-46D4-42DC-AB7F-EBC7D59E8397}"/>
              </a:ext>
            </a:extLst>
          </p:cNvPr>
          <p:cNvSpPr/>
          <p:nvPr/>
        </p:nvSpPr>
        <p:spPr>
          <a:xfrm rot="10800000">
            <a:off x="3608068" y="1355763"/>
            <a:ext cx="937259" cy="1112521"/>
          </a:xfrm>
          <a:prstGeom prst="arc">
            <a:avLst>
              <a:gd name="adj1" fmla="val 16313218"/>
              <a:gd name="adj2" fmla="val 1916121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18B1925B-07DD-44D3-BE9B-88FD750C4B88}"/>
              </a:ext>
            </a:extLst>
          </p:cNvPr>
          <p:cNvSpPr txBox="1"/>
          <p:nvPr/>
        </p:nvSpPr>
        <p:spPr>
          <a:xfrm>
            <a:off x="432325" y="6057230"/>
            <a:ext cx="9965871" cy="646331"/>
          </a:xfrm>
          <a:prstGeom prst="rect">
            <a:avLst/>
          </a:prstGeom>
          <a:noFill/>
        </p:spPr>
        <p:txBody>
          <a:bodyPr wrap="square" rtlCol="0">
            <a:spAutoFit/>
          </a:bodyPr>
          <a:lstStyle/>
          <a:p>
            <a:r>
              <a:rPr lang="en-US"/>
              <a:t>Solution: Cut the acrylic face to position normal along desired beam path </a:t>
            </a:r>
            <a:r>
              <a:rPr lang="el-GR"/>
              <a:t>θ</a:t>
            </a:r>
            <a:r>
              <a:rPr lang="en-US"/>
              <a:t> = 137.914</a:t>
            </a:r>
            <a:r>
              <a:rPr lang="en-US">
                <a:latin typeface="Grotesque" panose="020B0504020202020204" pitchFamily="34" charset="0"/>
              </a:rPr>
              <a:t>º</a:t>
            </a:r>
            <a:r>
              <a:rPr lang="en-US"/>
              <a:t>/42.086</a:t>
            </a:r>
            <a:r>
              <a:rPr lang="en-US">
                <a:latin typeface="Grotesque" panose="020B0504020202020204" pitchFamily="34" charset="0"/>
              </a:rPr>
              <a:t>º</a:t>
            </a:r>
            <a:endParaRPr lang="en-US"/>
          </a:p>
          <a:p>
            <a:r>
              <a:rPr lang="en-US"/>
              <a:t> </a:t>
            </a:r>
          </a:p>
        </p:txBody>
      </p:sp>
      <p:pic>
        <p:nvPicPr>
          <p:cNvPr id="12" name="Picture 11">
            <a:extLst>
              <a:ext uri="{FF2B5EF4-FFF2-40B4-BE49-F238E27FC236}">
                <a16:creationId xmlns:a16="http://schemas.microsoft.com/office/drawing/2014/main" id="{26DABE3E-256A-4CB9-A797-E86EB0935FF0}"/>
              </a:ext>
            </a:extLst>
          </p:cNvPr>
          <p:cNvPicPr>
            <a:picLocks noChangeAspect="1"/>
          </p:cNvPicPr>
          <p:nvPr/>
        </p:nvPicPr>
        <p:blipFill>
          <a:blip r:embed="rId4"/>
          <a:stretch>
            <a:fillRect/>
          </a:stretch>
        </p:blipFill>
        <p:spPr>
          <a:xfrm>
            <a:off x="992083" y="1355763"/>
            <a:ext cx="5972824" cy="3571838"/>
          </a:xfrm>
          <a:prstGeom prst="rect">
            <a:avLst/>
          </a:prstGeom>
        </p:spPr>
      </p:pic>
      <p:cxnSp>
        <p:nvCxnSpPr>
          <p:cNvPr id="16" name="Straight Arrow Connector 15">
            <a:extLst>
              <a:ext uri="{FF2B5EF4-FFF2-40B4-BE49-F238E27FC236}">
                <a16:creationId xmlns:a16="http://schemas.microsoft.com/office/drawing/2014/main" id="{9DF64D20-70C1-4E0E-A4DD-912DD2696D94}"/>
              </a:ext>
            </a:extLst>
          </p:cNvPr>
          <p:cNvCxnSpPr>
            <a:cxnSpLocks/>
          </p:cNvCxnSpPr>
          <p:nvPr/>
        </p:nvCxnSpPr>
        <p:spPr>
          <a:xfrm flipH="1" flipV="1">
            <a:off x="4685088" y="3390491"/>
            <a:ext cx="603349" cy="6327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7D4BFA65-4A8A-412C-A39D-E8963EC39467}"/>
              </a:ext>
            </a:extLst>
          </p:cNvPr>
          <p:cNvCxnSpPr>
            <a:cxnSpLocks/>
          </p:cNvCxnSpPr>
          <p:nvPr/>
        </p:nvCxnSpPr>
        <p:spPr>
          <a:xfrm>
            <a:off x="2584630" y="2068163"/>
            <a:ext cx="740332" cy="43804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0B55B211-F9D5-47DE-960B-A17A7E9D3A80}"/>
              </a:ext>
            </a:extLst>
          </p:cNvPr>
          <p:cNvSpPr txBox="1"/>
          <p:nvPr/>
        </p:nvSpPr>
        <p:spPr>
          <a:xfrm>
            <a:off x="1413705" y="1860782"/>
            <a:ext cx="1404594" cy="276999"/>
          </a:xfrm>
          <a:prstGeom prst="rect">
            <a:avLst/>
          </a:prstGeom>
          <a:noFill/>
        </p:spPr>
        <p:txBody>
          <a:bodyPr wrap="square" rtlCol="0">
            <a:spAutoFit/>
          </a:bodyPr>
          <a:lstStyle/>
          <a:p>
            <a:r>
              <a:rPr lang="en-US" sz="1200"/>
              <a:t>Phototransistor</a:t>
            </a:r>
          </a:p>
        </p:txBody>
      </p:sp>
      <p:sp>
        <p:nvSpPr>
          <p:cNvPr id="24" name="TextBox 23">
            <a:extLst>
              <a:ext uri="{FF2B5EF4-FFF2-40B4-BE49-F238E27FC236}">
                <a16:creationId xmlns:a16="http://schemas.microsoft.com/office/drawing/2014/main" id="{BFED876A-C60B-4E01-8605-8871A7E4E7EE}"/>
              </a:ext>
            </a:extLst>
          </p:cNvPr>
          <p:cNvSpPr txBox="1"/>
          <p:nvPr/>
        </p:nvSpPr>
        <p:spPr>
          <a:xfrm>
            <a:off x="4957959" y="4023257"/>
            <a:ext cx="1404594" cy="276999"/>
          </a:xfrm>
          <a:prstGeom prst="rect">
            <a:avLst/>
          </a:prstGeom>
          <a:noFill/>
        </p:spPr>
        <p:txBody>
          <a:bodyPr wrap="square" rtlCol="0">
            <a:spAutoFit/>
          </a:bodyPr>
          <a:lstStyle/>
          <a:p>
            <a:r>
              <a:rPr lang="en-US" sz="1200"/>
              <a:t>Laser Diode</a:t>
            </a:r>
          </a:p>
        </p:txBody>
      </p:sp>
    </p:spTree>
    <p:extLst>
      <p:ext uri="{BB962C8B-B14F-4D97-AF65-F5344CB8AC3E}">
        <p14:creationId xmlns:p14="http://schemas.microsoft.com/office/powerpoint/2010/main" val="2626437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2FB9-FB4D-4931-880F-6FE97B3A23BE}"/>
              </a:ext>
            </a:extLst>
          </p:cNvPr>
          <p:cNvSpPr>
            <a:spLocks noGrp="1"/>
          </p:cNvSpPr>
          <p:nvPr>
            <p:ph type="title"/>
          </p:nvPr>
        </p:nvSpPr>
        <p:spPr/>
        <p:txBody>
          <a:bodyPr/>
          <a:lstStyle/>
          <a:p>
            <a:r>
              <a:rPr lang="en-US"/>
              <a:t>Light Sensor </a:t>
            </a:r>
          </a:p>
        </p:txBody>
      </p:sp>
      <p:sp>
        <p:nvSpPr>
          <p:cNvPr id="10" name="Content Placeholder 9">
            <a:extLst>
              <a:ext uri="{FF2B5EF4-FFF2-40B4-BE49-F238E27FC236}">
                <a16:creationId xmlns:a16="http://schemas.microsoft.com/office/drawing/2014/main" id="{AD58B44D-B0E3-4136-9CD4-7A8F7F7ED33F}"/>
              </a:ext>
            </a:extLst>
          </p:cNvPr>
          <p:cNvSpPr>
            <a:spLocks noGrp="1"/>
          </p:cNvSpPr>
          <p:nvPr>
            <p:ph idx="1"/>
          </p:nvPr>
        </p:nvSpPr>
        <p:spPr>
          <a:xfrm>
            <a:off x="677334" y="1567317"/>
            <a:ext cx="5418666" cy="3880773"/>
          </a:xfrm>
        </p:spPr>
        <p:txBody>
          <a:bodyPr>
            <a:normAutofit fontScale="92500"/>
          </a:bodyPr>
          <a:lstStyle/>
          <a:p>
            <a:r>
              <a:rPr lang="en-US"/>
              <a:t>Determines if the headlight should be on (reads ambient light)</a:t>
            </a:r>
          </a:p>
          <a:p>
            <a:r>
              <a:rPr lang="en-US"/>
              <a:t>Program output states</a:t>
            </a:r>
          </a:p>
          <a:p>
            <a:pPr lvl="1"/>
            <a:r>
              <a:rPr lang="en-US"/>
              <a:t>Daylight (LOW)</a:t>
            </a:r>
          </a:p>
          <a:p>
            <a:pPr lvl="1"/>
            <a:r>
              <a:rPr lang="en-US"/>
              <a:t>Dusk to Dawn (HIGH)</a:t>
            </a:r>
          </a:p>
          <a:p>
            <a:r>
              <a:rPr lang="en-US"/>
              <a:t>Proposed program two output bits</a:t>
            </a:r>
          </a:p>
          <a:p>
            <a:pPr lvl="1"/>
            <a:r>
              <a:rPr lang="en-US"/>
              <a:t>Day/Night</a:t>
            </a:r>
          </a:p>
          <a:p>
            <a:pPr lvl="1"/>
            <a:r>
              <a:rPr lang="en-US"/>
              <a:t>If Night and if signal level was extremely low there was to be a bit raised to command the high beam </a:t>
            </a:r>
          </a:p>
          <a:p>
            <a:pPr lvl="1"/>
            <a:r>
              <a:rPr lang="en-US"/>
              <a:t>This function was nulled in the program due to PCB input issues the pins wired for input were not capable of receiving an analog input</a:t>
            </a:r>
          </a:p>
        </p:txBody>
      </p:sp>
      <p:pic>
        <p:nvPicPr>
          <p:cNvPr id="12" name="Picture 11" descr="A picture containing building, wooden, man, board&#10;&#10;Description automatically generated">
            <a:extLst>
              <a:ext uri="{FF2B5EF4-FFF2-40B4-BE49-F238E27FC236}">
                <a16:creationId xmlns:a16="http://schemas.microsoft.com/office/drawing/2014/main" id="{5934E5BC-72F1-4488-87CC-6FD7210D4966}"/>
              </a:ext>
            </a:extLst>
          </p:cNvPr>
          <p:cNvPicPr>
            <a:picLocks noChangeAspect="1"/>
          </p:cNvPicPr>
          <p:nvPr/>
        </p:nvPicPr>
        <p:blipFill rotWithShape="1">
          <a:blip r:embed="rId2">
            <a:extLst>
              <a:ext uri="{28A0092B-C50C-407E-A947-70E740481C1C}">
                <a14:useLocalDpi xmlns:a14="http://schemas.microsoft.com/office/drawing/2010/main" val="0"/>
              </a:ext>
            </a:extLst>
          </a:blip>
          <a:srcRect l="14489" t="22803" r="38480" b="27316"/>
          <a:stretch/>
        </p:blipFill>
        <p:spPr>
          <a:xfrm>
            <a:off x="7305597" y="1480526"/>
            <a:ext cx="3936809" cy="2348664"/>
          </a:xfrm>
          <a:prstGeom prst="rect">
            <a:avLst/>
          </a:prstGeom>
        </p:spPr>
      </p:pic>
      <p:pic>
        <p:nvPicPr>
          <p:cNvPr id="13" name="Picture 12" descr="A close up of text on a whiteboard&#10;&#10;Description automatically generated">
            <a:extLst>
              <a:ext uri="{FF2B5EF4-FFF2-40B4-BE49-F238E27FC236}">
                <a16:creationId xmlns:a16="http://schemas.microsoft.com/office/drawing/2014/main" id="{F93E1318-3F08-4CF9-97A3-02E91CC0D877}"/>
              </a:ext>
            </a:extLst>
          </p:cNvPr>
          <p:cNvPicPr>
            <a:picLocks noChangeAspect="1"/>
          </p:cNvPicPr>
          <p:nvPr/>
        </p:nvPicPr>
        <p:blipFill rotWithShape="1">
          <a:blip r:embed="rId3">
            <a:extLst>
              <a:ext uri="{28A0092B-C50C-407E-A947-70E740481C1C}">
                <a14:useLocalDpi xmlns:a14="http://schemas.microsoft.com/office/drawing/2010/main" val="0"/>
              </a:ext>
            </a:extLst>
          </a:blip>
          <a:srcRect l="41262" t="22721" r="16291" b="18476"/>
          <a:stretch/>
        </p:blipFill>
        <p:spPr>
          <a:xfrm rot="5400000">
            <a:off x="7918631" y="3877763"/>
            <a:ext cx="2710738" cy="2816545"/>
          </a:xfrm>
          <a:prstGeom prst="rect">
            <a:avLst/>
          </a:prstGeom>
        </p:spPr>
      </p:pic>
    </p:spTree>
    <p:extLst>
      <p:ext uri="{BB962C8B-B14F-4D97-AF65-F5344CB8AC3E}">
        <p14:creationId xmlns:p14="http://schemas.microsoft.com/office/powerpoint/2010/main" val="675294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C2FB9-FB4D-4931-880F-6FE97B3A23BE}"/>
              </a:ext>
            </a:extLst>
          </p:cNvPr>
          <p:cNvSpPr>
            <a:spLocks noGrp="1"/>
          </p:cNvSpPr>
          <p:nvPr>
            <p:ph type="title"/>
          </p:nvPr>
        </p:nvSpPr>
        <p:spPr/>
        <p:txBody>
          <a:bodyPr/>
          <a:lstStyle/>
          <a:p>
            <a:r>
              <a:rPr lang="en-US"/>
              <a:t>Rain and Light Sensor Paired</a:t>
            </a:r>
          </a:p>
        </p:txBody>
      </p:sp>
      <p:pic>
        <p:nvPicPr>
          <p:cNvPr id="4" name="20200411_111333">
            <a:hlinkClick r:id="" action="ppaction://media"/>
            <a:extLst>
              <a:ext uri="{FF2B5EF4-FFF2-40B4-BE49-F238E27FC236}">
                <a16:creationId xmlns:a16="http://schemas.microsoft.com/office/drawing/2014/main" id="{70868742-73F2-402D-AEBD-146D2AB2BD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0091" y="1690024"/>
            <a:ext cx="7735887" cy="4351338"/>
          </a:xfrm>
          <a:prstGeom prst="rect">
            <a:avLst/>
          </a:prstGeom>
        </p:spPr>
      </p:pic>
    </p:spTree>
    <p:extLst>
      <p:ext uri="{BB962C8B-B14F-4D97-AF65-F5344CB8AC3E}">
        <p14:creationId xmlns:p14="http://schemas.microsoft.com/office/powerpoint/2010/main" val="365806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31E2F-855B-4B69-811E-F5BCCD713A60}"/>
              </a:ext>
            </a:extLst>
          </p:cNvPr>
          <p:cNvSpPr>
            <a:spLocks noGrp="1"/>
          </p:cNvSpPr>
          <p:nvPr>
            <p:ph type="title"/>
          </p:nvPr>
        </p:nvSpPr>
        <p:spPr/>
        <p:txBody>
          <a:bodyPr/>
          <a:lstStyle/>
          <a:p>
            <a:r>
              <a:rPr lang="en-US">
                <a:cs typeface="Calibri Light"/>
              </a:rPr>
              <a:t>Camera system</a:t>
            </a:r>
            <a:endParaRPr lang="en-US"/>
          </a:p>
        </p:txBody>
      </p:sp>
      <p:sp>
        <p:nvSpPr>
          <p:cNvPr id="3" name="Content Placeholder 2">
            <a:extLst>
              <a:ext uri="{FF2B5EF4-FFF2-40B4-BE49-F238E27FC236}">
                <a16:creationId xmlns:a16="http://schemas.microsoft.com/office/drawing/2014/main" id="{ABEEBB14-7235-43EE-908C-713C55D2DE24}"/>
              </a:ext>
            </a:extLst>
          </p:cNvPr>
          <p:cNvSpPr>
            <a:spLocks noGrp="1"/>
          </p:cNvSpPr>
          <p:nvPr>
            <p:ph idx="1"/>
          </p:nvPr>
        </p:nvSpPr>
        <p:spPr/>
        <p:txBody>
          <a:bodyPr vert="horz" lIns="91440" tIns="45720" rIns="91440" bIns="45720" rtlCol="0" anchor="t">
            <a:normAutofit/>
          </a:bodyPr>
          <a:lstStyle/>
          <a:p>
            <a:r>
              <a:rPr lang="en-US">
                <a:cs typeface="Calibri"/>
              </a:rPr>
              <a:t>Picture is needed to determine which LEDs will be on</a:t>
            </a:r>
          </a:p>
          <a:p>
            <a:r>
              <a:rPr lang="en-US">
                <a:cs typeface="Calibri"/>
              </a:rPr>
              <a:t>The microprocessor will analyze the picture taken</a:t>
            </a:r>
          </a:p>
          <a:p>
            <a:r>
              <a:rPr lang="en-US">
                <a:cs typeface="Calibri"/>
              </a:rPr>
              <a:t>Set the LEDs to their states</a:t>
            </a:r>
          </a:p>
        </p:txBody>
      </p:sp>
      <p:graphicFrame>
        <p:nvGraphicFramePr>
          <p:cNvPr id="6" name="Table 6">
            <a:extLst>
              <a:ext uri="{FF2B5EF4-FFF2-40B4-BE49-F238E27FC236}">
                <a16:creationId xmlns:a16="http://schemas.microsoft.com/office/drawing/2014/main" id="{5DF98823-10D0-4348-B592-52194B3773E0}"/>
              </a:ext>
            </a:extLst>
          </p:cNvPr>
          <p:cNvGraphicFramePr>
            <a:graphicFrameLocks noGrp="1"/>
          </p:cNvGraphicFramePr>
          <p:nvPr>
            <p:extLst>
              <p:ext uri="{D42A27DB-BD31-4B8C-83A1-F6EECF244321}">
                <p14:modId xmlns:p14="http://schemas.microsoft.com/office/powerpoint/2010/main" val="2326715963"/>
              </p:ext>
            </p:extLst>
          </p:nvPr>
        </p:nvGraphicFramePr>
        <p:xfrm>
          <a:off x="491444" y="4317727"/>
          <a:ext cx="10597575" cy="2199640"/>
        </p:xfrm>
        <a:graphic>
          <a:graphicData uri="http://schemas.openxmlformats.org/drawingml/2006/table">
            <a:tbl>
              <a:tblPr firstRow="1" bandRow="1">
                <a:tableStyleId>{5C22544A-7EE6-4342-B048-85BDC9FD1C3A}</a:tableStyleId>
              </a:tblPr>
              <a:tblGrid>
                <a:gridCol w="2119515">
                  <a:extLst>
                    <a:ext uri="{9D8B030D-6E8A-4147-A177-3AD203B41FA5}">
                      <a16:colId xmlns:a16="http://schemas.microsoft.com/office/drawing/2014/main" val="2125965385"/>
                    </a:ext>
                  </a:extLst>
                </a:gridCol>
                <a:gridCol w="2119515">
                  <a:extLst>
                    <a:ext uri="{9D8B030D-6E8A-4147-A177-3AD203B41FA5}">
                      <a16:colId xmlns:a16="http://schemas.microsoft.com/office/drawing/2014/main" val="902719842"/>
                    </a:ext>
                  </a:extLst>
                </a:gridCol>
                <a:gridCol w="2119515">
                  <a:extLst>
                    <a:ext uri="{9D8B030D-6E8A-4147-A177-3AD203B41FA5}">
                      <a16:colId xmlns:a16="http://schemas.microsoft.com/office/drawing/2014/main" val="2190506373"/>
                    </a:ext>
                  </a:extLst>
                </a:gridCol>
                <a:gridCol w="2119515">
                  <a:extLst>
                    <a:ext uri="{9D8B030D-6E8A-4147-A177-3AD203B41FA5}">
                      <a16:colId xmlns:a16="http://schemas.microsoft.com/office/drawing/2014/main" val="2065964206"/>
                    </a:ext>
                  </a:extLst>
                </a:gridCol>
                <a:gridCol w="2119515">
                  <a:extLst>
                    <a:ext uri="{9D8B030D-6E8A-4147-A177-3AD203B41FA5}">
                      <a16:colId xmlns:a16="http://schemas.microsoft.com/office/drawing/2014/main" val="2304658503"/>
                    </a:ext>
                  </a:extLst>
                </a:gridCol>
              </a:tblGrid>
              <a:tr h="370840">
                <a:tc>
                  <a:txBody>
                    <a:bodyPr/>
                    <a:lstStyle/>
                    <a:p>
                      <a:pPr algn="ctr"/>
                      <a:r>
                        <a:rPr lang="en-US"/>
                        <a:t>Camera</a:t>
                      </a:r>
                    </a:p>
                  </a:txBody>
                  <a:tcPr/>
                </a:tc>
                <a:tc>
                  <a:txBody>
                    <a:bodyPr/>
                    <a:lstStyle/>
                    <a:p>
                      <a:pPr algn="ctr"/>
                      <a:r>
                        <a:rPr lang="en-US"/>
                        <a:t>Part Number</a:t>
                      </a:r>
                    </a:p>
                  </a:txBody>
                  <a:tcPr/>
                </a:tc>
                <a:tc>
                  <a:txBody>
                    <a:bodyPr/>
                    <a:lstStyle/>
                    <a:p>
                      <a:pPr algn="ctr"/>
                      <a:r>
                        <a:rPr lang="en-US"/>
                        <a:t>Price</a:t>
                      </a:r>
                    </a:p>
                  </a:txBody>
                  <a:tcPr/>
                </a:tc>
                <a:tc>
                  <a:txBody>
                    <a:bodyPr/>
                    <a:lstStyle/>
                    <a:p>
                      <a:pPr algn="ctr"/>
                      <a:r>
                        <a:rPr lang="en-US"/>
                        <a:t>Vendor</a:t>
                      </a:r>
                    </a:p>
                  </a:txBody>
                  <a:tcPr/>
                </a:tc>
                <a:tc>
                  <a:txBody>
                    <a:bodyPr/>
                    <a:lstStyle/>
                    <a:p>
                      <a:pPr lvl="0" algn="ctr">
                        <a:buNone/>
                      </a:pPr>
                      <a:r>
                        <a:rPr lang="en-US"/>
                        <a:t>Resolution</a:t>
                      </a:r>
                    </a:p>
                  </a:txBody>
                  <a:tcPr/>
                </a:tc>
                <a:extLst>
                  <a:ext uri="{0D108BD9-81ED-4DB2-BD59-A6C34878D82A}">
                    <a16:rowId xmlns:a16="http://schemas.microsoft.com/office/drawing/2014/main" val="234352302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kern="1200">
                          <a:solidFill>
                            <a:schemeClr val="dk1"/>
                          </a:solidFill>
                          <a:effectLst/>
                          <a:latin typeface="+mn-lt"/>
                          <a:ea typeface="+mn-ea"/>
                          <a:cs typeface="+mn-cs"/>
                        </a:rPr>
                        <a:t>TTL Serial JPEG Camera with NTSC Video</a:t>
                      </a:r>
                    </a:p>
                    <a:p>
                      <a:pPr lvl="0" algn="ctr">
                        <a:buNone/>
                      </a:pPr>
                      <a:endParaRPr lang="en-US"/>
                    </a:p>
                  </a:txBody>
                  <a:tcPr/>
                </a:tc>
                <a:tc>
                  <a:txBody>
                    <a:bodyPr/>
                    <a:lstStyle/>
                    <a:p>
                      <a:pPr lvl="0" algn="ctr">
                        <a:buNone/>
                      </a:pPr>
                      <a:r>
                        <a:rPr lang="en-US" sz="1800" b="0" i="0" u="none" strike="noStrike" noProof="0">
                          <a:latin typeface="Trebuchet MS"/>
                        </a:rPr>
                        <a:t>397</a:t>
                      </a:r>
                      <a:endParaRPr lang="en-US"/>
                    </a:p>
                  </a:txBody>
                  <a:tcPr/>
                </a:tc>
                <a:tc>
                  <a:txBody>
                    <a:bodyPr/>
                    <a:lstStyle/>
                    <a:p>
                      <a:pPr algn="ctr"/>
                      <a:r>
                        <a:rPr lang="en-US"/>
                        <a:t>$39.95</a:t>
                      </a:r>
                    </a:p>
                  </a:txBody>
                  <a:tcPr/>
                </a:tc>
                <a:tc>
                  <a:txBody>
                    <a:bodyPr/>
                    <a:lstStyle/>
                    <a:p>
                      <a:pPr algn="ctr"/>
                      <a:r>
                        <a:rPr lang="en-US"/>
                        <a:t>Adafruit</a:t>
                      </a:r>
                    </a:p>
                  </a:txBody>
                  <a:tcPr/>
                </a:tc>
                <a:tc>
                  <a:txBody>
                    <a:bodyPr/>
                    <a:lstStyle/>
                    <a:p>
                      <a:pPr lvl="0" algn="ctr">
                        <a:buNone/>
                      </a:pPr>
                      <a:r>
                        <a:rPr lang="en-US"/>
                        <a:t>160X120</a:t>
                      </a:r>
                    </a:p>
                  </a:txBody>
                  <a:tcPr/>
                </a:tc>
                <a:extLst>
                  <a:ext uri="{0D108BD9-81ED-4DB2-BD59-A6C34878D82A}">
                    <a16:rowId xmlns:a16="http://schemas.microsoft.com/office/drawing/2014/main" val="3880412194"/>
                  </a:ext>
                </a:extLst>
              </a:tr>
              <a:tr h="370839">
                <a:tc>
                  <a:txBody>
                    <a:bodyPr/>
                    <a:lstStyle/>
                    <a:p>
                      <a:pPr lvl="0" algn="ctr">
                        <a:buNone/>
                      </a:pPr>
                      <a:r>
                        <a:rPr lang="en-US"/>
                        <a:t>CCD Black &amp; White Camera</a:t>
                      </a:r>
                    </a:p>
                  </a:txBody>
                  <a:tcPr/>
                </a:tc>
                <a:tc>
                  <a:txBody>
                    <a:bodyPr/>
                    <a:lstStyle/>
                    <a:p>
                      <a:pPr lvl="0" algn="ctr">
                        <a:buNone/>
                      </a:pPr>
                      <a:r>
                        <a:rPr lang="en-US" sz="1800" b="0" i="0" u="none" strike="noStrike" noProof="0">
                          <a:latin typeface="Trebuchet MS"/>
                        </a:rPr>
                        <a:t>X</a:t>
                      </a:r>
                    </a:p>
                  </a:txBody>
                  <a:tcPr/>
                </a:tc>
                <a:tc>
                  <a:txBody>
                    <a:bodyPr/>
                    <a:lstStyle/>
                    <a:p>
                      <a:pPr lvl="0" algn="ctr">
                        <a:buNone/>
                      </a:pPr>
                      <a:r>
                        <a:rPr lang="en-US"/>
                        <a:t>$4.99</a:t>
                      </a:r>
                    </a:p>
                  </a:txBody>
                  <a:tcPr/>
                </a:tc>
                <a:tc>
                  <a:txBody>
                    <a:bodyPr/>
                    <a:lstStyle/>
                    <a:p>
                      <a:pPr lvl="0" algn="ctr">
                        <a:buNone/>
                      </a:pPr>
                      <a:r>
                        <a:rPr lang="en-US"/>
                        <a:t>Skycraft</a:t>
                      </a:r>
                      <a:endParaRPr lang="en-US" err="1"/>
                    </a:p>
                  </a:txBody>
                  <a:tcPr/>
                </a:tc>
                <a:tc>
                  <a:txBody>
                    <a:bodyPr/>
                    <a:lstStyle/>
                    <a:p>
                      <a:pPr lvl="0" algn="ctr">
                        <a:buNone/>
                      </a:pPr>
                      <a:r>
                        <a:rPr lang="en-US"/>
                        <a:t>752X582</a:t>
                      </a:r>
                    </a:p>
                  </a:txBody>
                  <a:tcPr/>
                </a:tc>
                <a:extLst>
                  <a:ext uri="{0D108BD9-81ED-4DB2-BD59-A6C34878D82A}">
                    <a16:rowId xmlns:a16="http://schemas.microsoft.com/office/drawing/2014/main" val="1407793380"/>
                  </a:ext>
                </a:extLst>
              </a:tr>
            </a:tbl>
          </a:graphicData>
        </a:graphic>
      </p:graphicFrame>
      <p:pic>
        <p:nvPicPr>
          <p:cNvPr id="4" name="Picture 3">
            <a:extLst>
              <a:ext uri="{FF2B5EF4-FFF2-40B4-BE49-F238E27FC236}">
                <a16:creationId xmlns:a16="http://schemas.microsoft.com/office/drawing/2014/main" id="{787AF002-7530-4C14-98AE-8B2CADF09FAC}"/>
              </a:ext>
            </a:extLst>
          </p:cNvPr>
          <p:cNvPicPr>
            <a:picLocks noChangeAspect="1"/>
          </p:cNvPicPr>
          <p:nvPr/>
        </p:nvPicPr>
        <p:blipFill>
          <a:blip r:embed="rId2"/>
          <a:stretch>
            <a:fillRect/>
          </a:stretch>
        </p:blipFill>
        <p:spPr>
          <a:xfrm>
            <a:off x="7566211" y="1270693"/>
            <a:ext cx="3544433" cy="2852057"/>
          </a:xfrm>
          <a:prstGeom prst="rect">
            <a:avLst/>
          </a:prstGeom>
        </p:spPr>
      </p:pic>
    </p:spTree>
    <p:extLst>
      <p:ext uri="{BB962C8B-B14F-4D97-AF65-F5344CB8AC3E}">
        <p14:creationId xmlns:p14="http://schemas.microsoft.com/office/powerpoint/2010/main" val="3896585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5938-869E-42D0-A3CE-7FF398FA6A92}"/>
              </a:ext>
            </a:extLst>
          </p:cNvPr>
          <p:cNvSpPr>
            <a:spLocks noGrp="1"/>
          </p:cNvSpPr>
          <p:nvPr>
            <p:ph type="title"/>
          </p:nvPr>
        </p:nvSpPr>
        <p:spPr>
          <a:xfrm>
            <a:off x="677334" y="609600"/>
            <a:ext cx="8596668" cy="971550"/>
          </a:xfrm>
        </p:spPr>
        <p:txBody>
          <a:bodyPr/>
          <a:lstStyle/>
          <a:p>
            <a:pPr algn="ctr"/>
            <a:r>
              <a:rPr lang="en-US" dirty="0"/>
              <a:t>What the unit sees</a:t>
            </a:r>
          </a:p>
        </p:txBody>
      </p:sp>
      <p:pic>
        <p:nvPicPr>
          <p:cNvPr id="4" name="Picture 4" descr="A picture containing outdoor, water, green, street&#10;&#10;Description generated with very high confidence">
            <a:extLst>
              <a:ext uri="{FF2B5EF4-FFF2-40B4-BE49-F238E27FC236}">
                <a16:creationId xmlns:a16="http://schemas.microsoft.com/office/drawing/2014/main" id="{9490AEF7-7861-44EE-A235-E146571A0A51}"/>
              </a:ext>
            </a:extLst>
          </p:cNvPr>
          <p:cNvPicPr>
            <a:picLocks noGrp="1" noChangeAspect="1"/>
          </p:cNvPicPr>
          <p:nvPr>
            <p:ph idx="1"/>
          </p:nvPr>
        </p:nvPicPr>
        <p:blipFill>
          <a:blip r:embed="rId2"/>
          <a:stretch>
            <a:fillRect/>
          </a:stretch>
        </p:blipFill>
        <p:spPr>
          <a:xfrm>
            <a:off x="1302321" y="1577883"/>
            <a:ext cx="7344826" cy="4866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5058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water, green, street&#10;&#10;Description generated with very high confidence">
            <a:extLst>
              <a:ext uri="{FF2B5EF4-FFF2-40B4-BE49-F238E27FC236}">
                <a16:creationId xmlns:a16="http://schemas.microsoft.com/office/drawing/2014/main" id="{17460B8D-1069-4E0D-919F-4F4E5D54F87A}"/>
              </a:ext>
            </a:extLst>
          </p:cNvPr>
          <p:cNvPicPr>
            <a:picLocks noGrp="1" noChangeAspect="1"/>
          </p:cNvPicPr>
          <p:nvPr>
            <p:ph idx="1"/>
          </p:nvPr>
        </p:nvPicPr>
        <p:blipFill>
          <a:blip r:embed="rId2"/>
          <a:stretch>
            <a:fillRect/>
          </a:stretch>
        </p:blipFill>
        <p:spPr>
          <a:xfrm>
            <a:off x="0" y="-1"/>
            <a:ext cx="10349694" cy="6858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081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B10F-E37D-4107-9252-1F783DF0E6D7}"/>
              </a:ext>
            </a:extLst>
          </p:cNvPr>
          <p:cNvSpPr>
            <a:spLocks noGrp="1"/>
          </p:cNvSpPr>
          <p:nvPr>
            <p:ph type="title"/>
          </p:nvPr>
        </p:nvSpPr>
        <p:spPr/>
        <p:txBody>
          <a:bodyPr/>
          <a:lstStyle/>
          <a:p>
            <a:r>
              <a:rPr lang="en-US">
                <a:cs typeface="Calibri Light"/>
              </a:rPr>
              <a:t>Motivation</a:t>
            </a:r>
            <a:endParaRPr lang="en-US"/>
          </a:p>
        </p:txBody>
      </p:sp>
      <p:sp>
        <p:nvSpPr>
          <p:cNvPr id="3" name="Content Placeholder 2">
            <a:extLst>
              <a:ext uri="{FF2B5EF4-FFF2-40B4-BE49-F238E27FC236}">
                <a16:creationId xmlns:a16="http://schemas.microsoft.com/office/drawing/2014/main" id="{8774FE1A-9D38-4BA7-8801-2174CB85E0CE}"/>
              </a:ext>
            </a:extLst>
          </p:cNvPr>
          <p:cNvSpPr>
            <a:spLocks noGrp="1"/>
          </p:cNvSpPr>
          <p:nvPr>
            <p:ph idx="1"/>
          </p:nvPr>
        </p:nvSpPr>
        <p:spPr/>
        <p:txBody>
          <a:bodyPr vert="horz" lIns="91440" tIns="45720" rIns="91440" bIns="45720" rtlCol="0" anchor="t">
            <a:normAutofit/>
          </a:bodyPr>
          <a:lstStyle/>
          <a:p>
            <a:r>
              <a:rPr lang="en-US">
                <a:cs typeface="Calibri"/>
              </a:rPr>
              <a:t>Driving at night can be up to three times more dangerous than daytime driving. This is due to decreased reaction time caused visual impairments such as lack of illumination and flash blindness.</a:t>
            </a:r>
          </a:p>
          <a:p>
            <a:r>
              <a:rPr lang="en-US">
                <a:cs typeface="Calibri"/>
              </a:rPr>
              <a:t>Lack of illumination limits the sight distance as well as depth perception and peripheral vision.</a:t>
            </a:r>
          </a:p>
          <a:p>
            <a:r>
              <a:rPr lang="en-US">
                <a:cs typeface="Calibri"/>
              </a:rPr>
              <a:t>Oncoming headlights can cause flash blindness. Which can leave an afterimage seen as a dark spot in our vision causing us to not see clearly and can even disorient drivers.</a:t>
            </a:r>
          </a:p>
          <a:p>
            <a:endParaRPr lang="en-US">
              <a:cs typeface="Calibri"/>
            </a:endParaRPr>
          </a:p>
          <a:p>
            <a:endParaRPr lang="en-US">
              <a:cs typeface="Calibri"/>
            </a:endParaRPr>
          </a:p>
          <a:p>
            <a:endParaRPr lang="en-US">
              <a:cs typeface="Calibri"/>
            </a:endParaRPr>
          </a:p>
          <a:p>
            <a:endParaRPr lang="en-US"/>
          </a:p>
        </p:txBody>
      </p:sp>
    </p:spTree>
    <p:extLst>
      <p:ext uri="{BB962C8B-B14F-4D97-AF65-F5344CB8AC3E}">
        <p14:creationId xmlns:p14="http://schemas.microsoft.com/office/powerpoint/2010/main" val="4286132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45CB0-D1A0-4467-9CC3-7B8596A400E5}"/>
              </a:ext>
            </a:extLst>
          </p:cNvPr>
          <p:cNvSpPr>
            <a:spLocks noGrp="1"/>
          </p:cNvSpPr>
          <p:nvPr>
            <p:ph type="title"/>
          </p:nvPr>
        </p:nvSpPr>
        <p:spPr/>
        <p:txBody>
          <a:bodyPr/>
          <a:lstStyle/>
          <a:p>
            <a:r>
              <a:rPr lang="en-US"/>
              <a:t>Microcontroller</a:t>
            </a:r>
          </a:p>
        </p:txBody>
      </p:sp>
      <p:sp>
        <p:nvSpPr>
          <p:cNvPr id="3" name="Content Placeholder 2">
            <a:extLst>
              <a:ext uri="{FF2B5EF4-FFF2-40B4-BE49-F238E27FC236}">
                <a16:creationId xmlns:a16="http://schemas.microsoft.com/office/drawing/2014/main" id="{03372497-F167-4B42-AF6B-27A241CA1F8C}"/>
              </a:ext>
            </a:extLst>
          </p:cNvPr>
          <p:cNvSpPr>
            <a:spLocks noGrp="1"/>
          </p:cNvSpPr>
          <p:nvPr>
            <p:ph idx="1"/>
          </p:nvPr>
        </p:nvSpPr>
        <p:spPr/>
        <p:txBody>
          <a:bodyPr vert="horz" lIns="91440" tIns="45720" rIns="91440" bIns="45720" rtlCol="0" anchor="t">
            <a:normAutofit/>
          </a:bodyPr>
          <a:lstStyle/>
          <a:p>
            <a:r>
              <a:rPr lang="en-US"/>
              <a:t>We have been using an Arduino for testing</a:t>
            </a:r>
          </a:p>
          <a:p>
            <a:r>
              <a:rPr lang="en-US"/>
              <a:t>Chip used on the board is an </a:t>
            </a:r>
            <a:r>
              <a:rPr lang="en-US">
                <a:ea typeface="+mn-lt"/>
                <a:cs typeface="+mn-lt"/>
              </a:rPr>
              <a:t>ATmega328P</a:t>
            </a:r>
          </a:p>
        </p:txBody>
      </p:sp>
      <p:graphicFrame>
        <p:nvGraphicFramePr>
          <p:cNvPr id="4" name="Table 4">
            <a:extLst>
              <a:ext uri="{FF2B5EF4-FFF2-40B4-BE49-F238E27FC236}">
                <a16:creationId xmlns:a16="http://schemas.microsoft.com/office/drawing/2014/main" id="{AA5C0CBA-56BB-4186-8910-2344D7C41703}"/>
              </a:ext>
            </a:extLst>
          </p:cNvPr>
          <p:cNvGraphicFramePr>
            <a:graphicFrameLocks noGrp="1"/>
          </p:cNvGraphicFramePr>
          <p:nvPr>
            <p:extLst>
              <p:ext uri="{D42A27DB-BD31-4B8C-83A1-F6EECF244321}">
                <p14:modId xmlns:p14="http://schemas.microsoft.com/office/powerpoint/2010/main" val="1017604018"/>
              </p:ext>
            </p:extLst>
          </p:nvPr>
        </p:nvGraphicFramePr>
        <p:xfrm>
          <a:off x="668494" y="4222410"/>
          <a:ext cx="8168640" cy="1112518"/>
        </p:xfrm>
        <a:graphic>
          <a:graphicData uri="http://schemas.openxmlformats.org/drawingml/2006/table">
            <a:tbl>
              <a:tblPr firstRow="1" bandRow="1">
                <a:tableStyleId>{5C22544A-7EE6-4342-B048-85BDC9FD1C3A}</a:tableStyleId>
              </a:tblPr>
              <a:tblGrid>
                <a:gridCol w="2042160">
                  <a:extLst>
                    <a:ext uri="{9D8B030D-6E8A-4147-A177-3AD203B41FA5}">
                      <a16:colId xmlns:a16="http://schemas.microsoft.com/office/drawing/2014/main" val="1527849259"/>
                    </a:ext>
                  </a:extLst>
                </a:gridCol>
                <a:gridCol w="2042160">
                  <a:extLst>
                    <a:ext uri="{9D8B030D-6E8A-4147-A177-3AD203B41FA5}">
                      <a16:colId xmlns:a16="http://schemas.microsoft.com/office/drawing/2014/main" val="2463467765"/>
                    </a:ext>
                  </a:extLst>
                </a:gridCol>
                <a:gridCol w="2042160">
                  <a:extLst>
                    <a:ext uri="{9D8B030D-6E8A-4147-A177-3AD203B41FA5}">
                      <a16:colId xmlns:a16="http://schemas.microsoft.com/office/drawing/2014/main" val="2686610796"/>
                    </a:ext>
                  </a:extLst>
                </a:gridCol>
                <a:gridCol w="2042160">
                  <a:extLst>
                    <a:ext uri="{9D8B030D-6E8A-4147-A177-3AD203B41FA5}">
                      <a16:colId xmlns:a16="http://schemas.microsoft.com/office/drawing/2014/main" val="3762888688"/>
                    </a:ext>
                  </a:extLst>
                </a:gridCol>
              </a:tblGrid>
              <a:tr h="370840">
                <a:tc>
                  <a:txBody>
                    <a:bodyPr/>
                    <a:lstStyle/>
                    <a:p>
                      <a:pPr algn="ctr"/>
                      <a:r>
                        <a:rPr lang="en-US"/>
                        <a:t>Part Number</a:t>
                      </a:r>
                    </a:p>
                  </a:txBody>
                  <a:tcPr/>
                </a:tc>
                <a:tc>
                  <a:txBody>
                    <a:bodyPr/>
                    <a:lstStyle/>
                    <a:p>
                      <a:pPr algn="ctr"/>
                      <a:r>
                        <a:rPr lang="en-US"/>
                        <a:t>Price</a:t>
                      </a:r>
                    </a:p>
                  </a:txBody>
                  <a:tcPr/>
                </a:tc>
                <a:tc>
                  <a:txBody>
                    <a:bodyPr/>
                    <a:lstStyle/>
                    <a:p>
                      <a:pPr algn="ctr"/>
                      <a:r>
                        <a:rPr lang="en-US"/>
                        <a:t>Pins</a:t>
                      </a:r>
                    </a:p>
                  </a:txBody>
                  <a:tcPr/>
                </a:tc>
                <a:tc>
                  <a:txBody>
                    <a:bodyPr/>
                    <a:lstStyle/>
                    <a:p>
                      <a:pPr algn="ctr"/>
                      <a:r>
                        <a:rPr lang="en-US"/>
                        <a:t>Processing Speed</a:t>
                      </a:r>
                    </a:p>
                  </a:txBody>
                  <a:tcPr/>
                </a:tc>
                <a:extLst>
                  <a:ext uri="{0D108BD9-81ED-4DB2-BD59-A6C34878D82A}">
                    <a16:rowId xmlns:a16="http://schemas.microsoft.com/office/drawing/2014/main" val="1625608751"/>
                  </a:ext>
                </a:extLst>
              </a:tr>
              <a:tr h="370840">
                <a:tc>
                  <a:txBody>
                    <a:bodyPr/>
                    <a:lstStyle/>
                    <a:p>
                      <a:pPr lvl="0" algn="ctr">
                        <a:buNone/>
                      </a:pPr>
                      <a:r>
                        <a:rPr lang="en-US" sz="1800" b="0" i="0" u="none" strike="noStrike" noProof="0">
                          <a:latin typeface="Trebuchet MS"/>
                        </a:rPr>
                        <a:t>ATMEGA328P-AU</a:t>
                      </a:r>
                      <a:endParaRPr lang="en-US" b="0"/>
                    </a:p>
                  </a:txBody>
                  <a:tcPr/>
                </a:tc>
                <a:tc>
                  <a:txBody>
                    <a:bodyPr/>
                    <a:lstStyle/>
                    <a:p>
                      <a:pPr algn="ctr"/>
                      <a:r>
                        <a:rPr lang="en-US"/>
                        <a:t>$2.01</a:t>
                      </a:r>
                    </a:p>
                  </a:txBody>
                  <a:tcPr/>
                </a:tc>
                <a:tc>
                  <a:txBody>
                    <a:bodyPr/>
                    <a:lstStyle/>
                    <a:p>
                      <a:pPr algn="ctr"/>
                      <a:r>
                        <a:rPr lang="en-US"/>
                        <a:t>32</a:t>
                      </a:r>
                    </a:p>
                  </a:txBody>
                  <a:tcPr/>
                </a:tc>
                <a:tc>
                  <a:txBody>
                    <a:bodyPr/>
                    <a:lstStyle/>
                    <a:p>
                      <a:pPr algn="ctr"/>
                      <a:r>
                        <a:rPr lang="en-US"/>
                        <a:t>8-bit</a:t>
                      </a:r>
                    </a:p>
                  </a:txBody>
                  <a:tcPr/>
                </a:tc>
                <a:extLst>
                  <a:ext uri="{0D108BD9-81ED-4DB2-BD59-A6C34878D82A}">
                    <a16:rowId xmlns:a16="http://schemas.microsoft.com/office/drawing/2014/main" val="2277318999"/>
                  </a:ext>
                </a:extLst>
              </a:tr>
              <a:tr h="370838">
                <a:tc>
                  <a:txBody>
                    <a:bodyPr/>
                    <a:lstStyle/>
                    <a:p>
                      <a:pPr lvl="0" algn="ctr">
                        <a:buNone/>
                      </a:pPr>
                      <a:r>
                        <a:rPr lang="en-US" sz="1800" b="0" i="0" u="none" strike="noStrike" noProof="0"/>
                        <a:t>SAM3X8E ARM</a:t>
                      </a:r>
                    </a:p>
                  </a:txBody>
                  <a:tcPr/>
                </a:tc>
                <a:tc>
                  <a:txBody>
                    <a:bodyPr/>
                    <a:lstStyle/>
                    <a:p>
                      <a:pPr lvl="0" algn="ctr">
                        <a:buNone/>
                      </a:pPr>
                      <a:r>
                        <a:rPr lang="en-US"/>
                        <a:t>$18.99</a:t>
                      </a:r>
                    </a:p>
                  </a:txBody>
                  <a:tcPr/>
                </a:tc>
                <a:tc>
                  <a:txBody>
                    <a:bodyPr/>
                    <a:lstStyle/>
                    <a:p>
                      <a:pPr lvl="0" algn="ctr">
                        <a:buNone/>
                      </a:pPr>
                      <a:r>
                        <a:rPr lang="en-US"/>
                        <a:t>116</a:t>
                      </a:r>
                    </a:p>
                  </a:txBody>
                  <a:tcPr/>
                </a:tc>
                <a:tc>
                  <a:txBody>
                    <a:bodyPr/>
                    <a:lstStyle/>
                    <a:p>
                      <a:pPr lvl="0" algn="ctr">
                        <a:buNone/>
                      </a:pPr>
                      <a:r>
                        <a:rPr lang="en-US"/>
                        <a:t>32-bit</a:t>
                      </a:r>
                    </a:p>
                  </a:txBody>
                  <a:tcPr/>
                </a:tc>
                <a:extLst>
                  <a:ext uri="{0D108BD9-81ED-4DB2-BD59-A6C34878D82A}">
                    <a16:rowId xmlns:a16="http://schemas.microsoft.com/office/drawing/2014/main" val="77701967"/>
                  </a:ext>
                </a:extLst>
              </a:tr>
            </a:tbl>
          </a:graphicData>
        </a:graphic>
      </p:graphicFrame>
      <p:pic>
        <p:nvPicPr>
          <p:cNvPr id="1026" name="Picture 2" descr="ATmega328P - 8-bit AVR Microcontrollers">
            <a:extLst>
              <a:ext uri="{FF2B5EF4-FFF2-40B4-BE49-F238E27FC236}">
                <a16:creationId xmlns:a16="http://schemas.microsoft.com/office/drawing/2014/main" id="{423759D9-A5D0-432A-9BCD-DAA2DF068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1284" y="499851"/>
            <a:ext cx="3716265" cy="309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077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87A80-0883-46C4-B809-C74F6981F02F}"/>
              </a:ext>
            </a:extLst>
          </p:cNvPr>
          <p:cNvSpPr>
            <a:spLocks noGrp="1"/>
          </p:cNvSpPr>
          <p:nvPr>
            <p:ph type="title"/>
          </p:nvPr>
        </p:nvSpPr>
        <p:spPr>
          <a:xfrm>
            <a:off x="2599771" y="256674"/>
            <a:ext cx="8596668" cy="1320800"/>
          </a:xfrm>
        </p:spPr>
        <p:txBody>
          <a:bodyPr/>
          <a:lstStyle/>
          <a:p>
            <a:r>
              <a:rPr lang="en-US" dirty="0">
                <a:cs typeface="Calibri Light"/>
              </a:rPr>
              <a:t>Electrical Systems Overview</a:t>
            </a:r>
            <a:endParaRPr lang="en-US" dirty="0"/>
          </a:p>
        </p:txBody>
      </p:sp>
      <p:pic>
        <p:nvPicPr>
          <p:cNvPr id="1026" name="Picture 2">
            <a:extLst>
              <a:ext uri="{FF2B5EF4-FFF2-40B4-BE49-F238E27FC236}">
                <a16:creationId xmlns:a16="http://schemas.microsoft.com/office/drawing/2014/main" id="{F8CDA3B5-CD0B-45EB-8D3A-95F86BB65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498" y="917074"/>
            <a:ext cx="4575260" cy="576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521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37A4-A4F3-4B7B-A385-6BFF85E7ED70}"/>
              </a:ext>
            </a:extLst>
          </p:cNvPr>
          <p:cNvSpPr>
            <a:spLocks noGrp="1"/>
          </p:cNvSpPr>
          <p:nvPr>
            <p:ph type="title"/>
          </p:nvPr>
        </p:nvSpPr>
        <p:spPr/>
        <p:txBody>
          <a:bodyPr/>
          <a:lstStyle/>
          <a:p>
            <a:r>
              <a:rPr lang="en-US" dirty="0"/>
              <a:t>LED Power Requirements</a:t>
            </a:r>
          </a:p>
        </p:txBody>
      </p:sp>
      <p:sp>
        <p:nvSpPr>
          <p:cNvPr id="3" name="Content Placeholder 2">
            <a:extLst>
              <a:ext uri="{FF2B5EF4-FFF2-40B4-BE49-F238E27FC236}">
                <a16:creationId xmlns:a16="http://schemas.microsoft.com/office/drawing/2014/main" id="{42DDE3F3-3542-413E-A5F5-DCAFF9A83CA9}"/>
              </a:ext>
            </a:extLst>
          </p:cNvPr>
          <p:cNvSpPr>
            <a:spLocks noGrp="1"/>
          </p:cNvSpPr>
          <p:nvPr>
            <p:ph idx="1"/>
          </p:nvPr>
        </p:nvSpPr>
        <p:spPr>
          <a:xfrm>
            <a:off x="1097845" y="1803048"/>
            <a:ext cx="5651500" cy="807699"/>
          </a:xfrm>
        </p:spPr>
        <p:txBody>
          <a:bodyPr>
            <a:normAutofit/>
          </a:bodyPr>
          <a:lstStyle/>
          <a:p>
            <a:r>
              <a:rPr lang="en-US" sz="2000"/>
              <a:t>Two configurations (6 Volts or 12 Volts)</a:t>
            </a:r>
          </a:p>
          <a:p>
            <a:endParaRPr lang="en-US"/>
          </a:p>
          <a:p>
            <a:pPr marL="0" indent="0">
              <a:buNone/>
            </a:pPr>
            <a:endParaRPr lang="en-US"/>
          </a:p>
        </p:txBody>
      </p:sp>
      <p:pic>
        <p:nvPicPr>
          <p:cNvPr id="9" name="Picture 8">
            <a:extLst>
              <a:ext uri="{FF2B5EF4-FFF2-40B4-BE49-F238E27FC236}">
                <a16:creationId xmlns:a16="http://schemas.microsoft.com/office/drawing/2014/main" id="{97961A58-D76D-4C15-A45E-1ADBE2401E4F}"/>
              </a:ext>
            </a:extLst>
          </p:cNvPr>
          <p:cNvPicPr>
            <a:picLocks noChangeAspect="1"/>
          </p:cNvPicPr>
          <p:nvPr/>
        </p:nvPicPr>
        <p:blipFill rotWithShape="1">
          <a:blip r:embed="rId3"/>
          <a:srcRect l="3860" t="9708" r="3620" b="7774"/>
          <a:stretch/>
        </p:blipFill>
        <p:spPr>
          <a:xfrm>
            <a:off x="2949664" y="2577918"/>
            <a:ext cx="1947862" cy="1304925"/>
          </a:xfrm>
          <a:prstGeom prst="rect">
            <a:avLst/>
          </a:prstGeom>
        </p:spPr>
      </p:pic>
      <p:pic>
        <p:nvPicPr>
          <p:cNvPr id="10" name="Picture 9">
            <a:extLst>
              <a:ext uri="{FF2B5EF4-FFF2-40B4-BE49-F238E27FC236}">
                <a16:creationId xmlns:a16="http://schemas.microsoft.com/office/drawing/2014/main" id="{F22EAE56-40C8-4F68-A93A-A5304418A284}"/>
              </a:ext>
            </a:extLst>
          </p:cNvPr>
          <p:cNvPicPr>
            <a:picLocks noChangeAspect="1"/>
          </p:cNvPicPr>
          <p:nvPr/>
        </p:nvPicPr>
        <p:blipFill rotWithShape="1">
          <a:blip r:embed="rId4"/>
          <a:srcRect l="865" t="6731" r="3715"/>
          <a:stretch/>
        </p:blipFill>
        <p:spPr>
          <a:xfrm>
            <a:off x="5219701" y="2550033"/>
            <a:ext cx="1752598" cy="1304925"/>
          </a:xfrm>
          <a:prstGeom prst="rect">
            <a:avLst/>
          </a:prstGeom>
        </p:spPr>
      </p:pic>
      <p:pic>
        <p:nvPicPr>
          <p:cNvPr id="12" name="Picture 11" descr="A picture containing yellow, meter, car, parking&#10;&#10;Description automatically generated">
            <a:extLst>
              <a:ext uri="{FF2B5EF4-FFF2-40B4-BE49-F238E27FC236}">
                <a16:creationId xmlns:a16="http://schemas.microsoft.com/office/drawing/2014/main" id="{E0B5316D-C430-400D-98FA-7CDEAFDB909A}"/>
              </a:ext>
            </a:extLst>
          </p:cNvPr>
          <p:cNvPicPr>
            <a:picLocks noChangeAspect="1"/>
          </p:cNvPicPr>
          <p:nvPr/>
        </p:nvPicPr>
        <p:blipFill rotWithShape="1">
          <a:blip r:embed="rId5">
            <a:extLst>
              <a:ext uri="{28A0092B-C50C-407E-A947-70E740481C1C}">
                <a14:useLocalDpi xmlns:a14="http://schemas.microsoft.com/office/drawing/2010/main" val="0"/>
              </a:ext>
            </a:extLst>
          </a:blip>
          <a:srcRect t="8822" b="9649"/>
          <a:stretch/>
        </p:blipFill>
        <p:spPr>
          <a:xfrm>
            <a:off x="971802" y="2601518"/>
            <a:ext cx="1457981" cy="1324377"/>
          </a:xfrm>
          <a:prstGeom prst="rect">
            <a:avLst/>
          </a:prstGeom>
        </p:spPr>
      </p:pic>
      <p:sp>
        <p:nvSpPr>
          <p:cNvPr id="11" name="Content Placeholder 2">
            <a:extLst>
              <a:ext uri="{FF2B5EF4-FFF2-40B4-BE49-F238E27FC236}">
                <a16:creationId xmlns:a16="http://schemas.microsoft.com/office/drawing/2014/main" id="{28629D5E-829C-42AA-8AB2-5353046C6B40}"/>
              </a:ext>
            </a:extLst>
          </p:cNvPr>
          <p:cNvSpPr txBox="1">
            <a:spLocks/>
          </p:cNvSpPr>
          <p:nvPr/>
        </p:nvSpPr>
        <p:spPr>
          <a:xfrm>
            <a:off x="1143176" y="4551876"/>
            <a:ext cx="6266509" cy="181699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dirty="0"/>
              <a:t>Aiming for 1.4 amps</a:t>
            </a:r>
          </a:p>
          <a:p>
            <a:endParaRPr lang="en-US" sz="2000" dirty="0"/>
          </a:p>
          <a:p>
            <a:r>
              <a:rPr lang="en-US" sz="2000" dirty="0"/>
              <a:t>Constant Voltage(CV) vs. Constant Current(CC)</a:t>
            </a:r>
          </a:p>
        </p:txBody>
      </p:sp>
    </p:spTree>
    <p:extLst>
      <p:ext uri="{BB962C8B-B14F-4D97-AF65-F5344CB8AC3E}">
        <p14:creationId xmlns:p14="http://schemas.microsoft.com/office/powerpoint/2010/main" val="4172855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E6FB2-40C8-49EB-A845-B75E64456F7D}"/>
              </a:ext>
            </a:extLst>
          </p:cNvPr>
          <p:cNvSpPr>
            <a:spLocks noGrp="1"/>
          </p:cNvSpPr>
          <p:nvPr>
            <p:ph type="title"/>
          </p:nvPr>
        </p:nvSpPr>
        <p:spPr>
          <a:xfrm>
            <a:off x="772160" y="238865"/>
            <a:ext cx="3784600" cy="1092095"/>
          </a:xfrm>
        </p:spPr>
        <p:txBody>
          <a:bodyPr>
            <a:normAutofit fontScale="90000"/>
          </a:bodyPr>
          <a:lstStyle/>
          <a:p>
            <a:r>
              <a:rPr lang="en-US"/>
              <a:t>LED Drivers Rev. 1</a:t>
            </a:r>
          </a:p>
        </p:txBody>
      </p:sp>
      <p:pic>
        <p:nvPicPr>
          <p:cNvPr id="4" name="Picture 3">
            <a:extLst>
              <a:ext uri="{FF2B5EF4-FFF2-40B4-BE49-F238E27FC236}">
                <a16:creationId xmlns:a16="http://schemas.microsoft.com/office/drawing/2014/main" id="{9A61DC74-55C6-4CA3-B914-369FD9CF48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52780" y="4736077"/>
            <a:ext cx="4023360" cy="174598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C3DCE87-77E4-408E-8FA0-8190F02D79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65" r="3451"/>
          <a:stretch/>
        </p:blipFill>
        <p:spPr bwMode="auto">
          <a:xfrm>
            <a:off x="6263566" y="4736077"/>
            <a:ext cx="4023360" cy="171927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708C03E-D007-491E-BEC5-62DB61115C83}"/>
              </a:ext>
            </a:extLst>
          </p:cNvPr>
          <p:cNvPicPr>
            <a:picLocks noChangeAspect="1"/>
          </p:cNvPicPr>
          <p:nvPr/>
        </p:nvPicPr>
        <p:blipFill>
          <a:blip r:embed="rId5"/>
          <a:stretch>
            <a:fillRect/>
          </a:stretch>
        </p:blipFill>
        <p:spPr>
          <a:xfrm>
            <a:off x="652780" y="2751639"/>
            <a:ext cx="4023360" cy="163057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E0EC64C-E120-4F34-B7C3-B33524B09210}"/>
              </a:ext>
            </a:extLst>
          </p:cNvPr>
          <p:cNvPicPr>
            <a:picLocks noChangeAspect="1"/>
          </p:cNvPicPr>
          <p:nvPr/>
        </p:nvPicPr>
        <p:blipFill>
          <a:blip r:embed="rId6"/>
          <a:stretch>
            <a:fillRect/>
          </a:stretch>
        </p:blipFill>
        <p:spPr>
          <a:xfrm>
            <a:off x="6263566" y="2751639"/>
            <a:ext cx="4023360" cy="163057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DD03375-75E6-4F4B-AEB4-15301B35533C}"/>
              </a:ext>
            </a:extLst>
          </p:cNvPr>
          <p:cNvSpPr txBox="1"/>
          <p:nvPr/>
        </p:nvSpPr>
        <p:spPr>
          <a:xfrm>
            <a:off x="1927547" y="2121923"/>
            <a:ext cx="3504149" cy="369332"/>
          </a:xfrm>
          <a:prstGeom prst="rect">
            <a:avLst/>
          </a:prstGeom>
          <a:noFill/>
        </p:spPr>
        <p:txBody>
          <a:bodyPr wrap="square" rtlCol="0">
            <a:spAutoFit/>
          </a:bodyPr>
          <a:lstStyle/>
          <a:p>
            <a:r>
              <a:rPr lang="en-US"/>
              <a:t>LED2000 CC</a:t>
            </a:r>
          </a:p>
        </p:txBody>
      </p:sp>
      <p:sp>
        <p:nvSpPr>
          <p:cNvPr id="8" name="TextBox 7">
            <a:extLst>
              <a:ext uri="{FF2B5EF4-FFF2-40B4-BE49-F238E27FC236}">
                <a16:creationId xmlns:a16="http://schemas.microsoft.com/office/drawing/2014/main" id="{E5CB09CF-4A2C-4FD8-B418-54606674D784}"/>
              </a:ext>
            </a:extLst>
          </p:cNvPr>
          <p:cNvSpPr txBox="1"/>
          <p:nvPr/>
        </p:nvSpPr>
        <p:spPr>
          <a:xfrm>
            <a:off x="7123779" y="2121923"/>
            <a:ext cx="3504149" cy="369332"/>
          </a:xfrm>
          <a:prstGeom prst="rect">
            <a:avLst/>
          </a:prstGeom>
          <a:noFill/>
        </p:spPr>
        <p:txBody>
          <a:bodyPr wrap="square" rtlCol="0">
            <a:spAutoFit/>
          </a:bodyPr>
          <a:lstStyle/>
          <a:p>
            <a:r>
              <a:rPr lang="en-US"/>
              <a:t>TPS56339 6 V CV</a:t>
            </a:r>
          </a:p>
        </p:txBody>
      </p:sp>
      <p:sp>
        <p:nvSpPr>
          <p:cNvPr id="9" name="Content Placeholder 2">
            <a:extLst>
              <a:ext uri="{FF2B5EF4-FFF2-40B4-BE49-F238E27FC236}">
                <a16:creationId xmlns:a16="http://schemas.microsoft.com/office/drawing/2014/main" id="{1D57E82B-B162-4FCD-98FA-237A9F0C87FE}"/>
              </a:ext>
            </a:extLst>
          </p:cNvPr>
          <p:cNvSpPr>
            <a:spLocks noGrp="1"/>
          </p:cNvSpPr>
          <p:nvPr>
            <p:ph idx="1"/>
          </p:nvPr>
        </p:nvSpPr>
        <p:spPr>
          <a:xfrm>
            <a:off x="652779" y="949325"/>
            <a:ext cx="4900296" cy="4351338"/>
          </a:xfrm>
        </p:spPr>
        <p:txBody>
          <a:bodyPr/>
          <a:lstStyle/>
          <a:p>
            <a:r>
              <a:rPr lang="en-US" dirty="0">
                <a:cs typeface="Calibri"/>
              </a:rPr>
              <a:t>LED driver IC on a Breakout Board </a:t>
            </a:r>
          </a:p>
          <a:p>
            <a:r>
              <a:rPr lang="en-US" dirty="0">
                <a:cs typeface="Calibri"/>
              </a:rPr>
              <a:t>Through hole components</a:t>
            </a:r>
          </a:p>
          <a:p>
            <a:r>
              <a:rPr lang="en-US" dirty="0"/>
              <a:t>Issues</a:t>
            </a:r>
          </a:p>
        </p:txBody>
      </p:sp>
    </p:spTree>
    <p:extLst>
      <p:ext uri="{BB962C8B-B14F-4D97-AF65-F5344CB8AC3E}">
        <p14:creationId xmlns:p14="http://schemas.microsoft.com/office/powerpoint/2010/main" val="1195797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99A3-15DE-4782-92CD-54491408271B}"/>
              </a:ext>
            </a:extLst>
          </p:cNvPr>
          <p:cNvSpPr>
            <a:spLocks noGrp="1"/>
          </p:cNvSpPr>
          <p:nvPr>
            <p:ph type="title"/>
          </p:nvPr>
        </p:nvSpPr>
        <p:spPr/>
        <p:txBody>
          <a:bodyPr/>
          <a:lstStyle/>
          <a:p>
            <a:r>
              <a:rPr lang="en-US"/>
              <a:t>LED Drivers Rev. 2</a:t>
            </a:r>
          </a:p>
        </p:txBody>
      </p:sp>
      <p:sp>
        <p:nvSpPr>
          <p:cNvPr id="3" name="Content Placeholder 2">
            <a:extLst>
              <a:ext uri="{FF2B5EF4-FFF2-40B4-BE49-F238E27FC236}">
                <a16:creationId xmlns:a16="http://schemas.microsoft.com/office/drawing/2014/main" id="{693F2225-EEFE-4DB6-97D3-3083A261A030}"/>
              </a:ext>
            </a:extLst>
          </p:cNvPr>
          <p:cNvSpPr>
            <a:spLocks noGrp="1"/>
          </p:cNvSpPr>
          <p:nvPr>
            <p:ph idx="1"/>
          </p:nvPr>
        </p:nvSpPr>
        <p:spPr>
          <a:xfrm>
            <a:off x="305070" y="1406525"/>
            <a:ext cx="10515600" cy="4351338"/>
          </a:xfrm>
        </p:spPr>
        <p:txBody>
          <a:bodyPr/>
          <a:lstStyle/>
          <a:p>
            <a:r>
              <a:rPr lang="en-US">
                <a:cs typeface="Calibri"/>
              </a:rPr>
              <a:t>LED driver design revisions </a:t>
            </a:r>
          </a:p>
          <a:p>
            <a:r>
              <a:rPr lang="en-US">
                <a:cs typeface="Calibri"/>
              </a:rPr>
              <a:t> Added more drivers</a:t>
            </a:r>
          </a:p>
          <a:p>
            <a:r>
              <a:rPr lang="en-US">
                <a:cs typeface="Calibri"/>
              </a:rPr>
              <a:t>All SMD components</a:t>
            </a:r>
          </a:p>
          <a:p>
            <a:endParaRPr lang="en-US"/>
          </a:p>
        </p:txBody>
      </p:sp>
      <p:pic>
        <p:nvPicPr>
          <p:cNvPr id="5" name="Picture 4" descr="A picture containing red, row, group&#10;&#10;Description automatically generated">
            <a:extLst>
              <a:ext uri="{FF2B5EF4-FFF2-40B4-BE49-F238E27FC236}">
                <a16:creationId xmlns:a16="http://schemas.microsoft.com/office/drawing/2014/main" id="{FBCF1B78-258E-493D-ACFB-2F0D359D0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70" y="2878150"/>
            <a:ext cx="3614725" cy="3614725"/>
          </a:xfrm>
          <a:prstGeom prst="rect">
            <a:avLst/>
          </a:prstGeom>
          <a:ln>
            <a:noFill/>
          </a:ln>
          <a:effectLst>
            <a:outerShdw blurRad="292100" dist="139700" dir="2700000" algn="tl" rotWithShape="0">
              <a:srgbClr val="333333">
                <a:alpha val="65000"/>
              </a:srgbClr>
            </a:outerShdw>
          </a:effectLst>
        </p:spPr>
      </p:pic>
      <p:pic>
        <p:nvPicPr>
          <p:cNvPr id="7" name="Picture 6" descr="A circuit board&#10;&#10;Description automatically generated">
            <a:extLst>
              <a:ext uri="{FF2B5EF4-FFF2-40B4-BE49-F238E27FC236}">
                <a16:creationId xmlns:a16="http://schemas.microsoft.com/office/drawing/2014/main" id="{772AA78A-8105-4C2E-B0AA-4A1A0B169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124" y="2878150"/>
            <a:ext cx="3614725" cy="3614725"/>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table, computer&#10;&#10;Description automatically generated">
            <a:extLst>
              <a:ext uri="{FF2B5EF4-FFF2-40B4-BE49-F238E27FC236}">
                <a16:creationId xmlns:a16="http://schemas.microsoft.com/office/drawing/2014/main" id="{BCBE4AA8-27B3-4187-8EE8-333878008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2207" y="2776097"/>
            <a:ext cx="3311184" cy="186265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B03B17D-20B4-4072-940E-A69046ECEE55}"/>
              </a:ext>
            </a:extLst>
          </p:cNvPr>
          <p:cNvSpPr txBox="1"/>
          <p:nvPr/>
        </p:nvSpPr>
        <p:spPr>
          <a:xfrm>
            <a:off x="2372951" y="6130800"/>
            <a:ext cx="684712"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LED2000 CC</a:t>
            </a:r>
          </a:p>
        </p:txBody>
      </p:sp>
      <p:sp>
        <p:nvSpPr>
          <p:cNvPr id="11" name="TextBox 10">
            <a:extLst>
              <a:ext uri="{FF2B5EF4-FFF2-40B4-BE49-F238E27FC236}">
                <a16:creationId xmlns:a16="http://schemas.microsoft.com/office/drawing/2014/main" id="{800A1C7C-8D32-45F1-8007-9E151C4715DC}"/>
              </a:ext>
            </a:extLst>
          </p:cNvPr>
          <p:cNvSpPr txBox="1"/>
          <p:nvPr/>
        </p:nvSpPr>
        <p:spPr>
          <a:xfrm>
            <a:off x="399120" y="2943020"/>
            <a:ext cx="797483"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6 VOLT CV</a:t>
            </a:r>
          </a:p>
        </p:txBody>
      </p:sp>
      <p:sp>
        <p:nvSpPr>
          <p:cNvPr id="12" name="TextBox 11">
            <a:extLst>
              <a:ext uri="{FF2B5EF4-FFF2-40B4-BE49-F238E27FC236}">
                <a16:creationId xmlns:a16="http://schemas.microsoft.com/office/drawing/2014/main" id="{3A8AA6FD-57A8-42ED-A5E5-EC2B355F8F02}"/>
              </a:ext>
            </a:extLst>
          </p:cNvPr>
          <p:cNvSpPr txBox="1"/>
          <p:nvPr/>
        </p:nvSpPr>
        <p:spPr>
          <a:xfrm>
            <a:off x="1674337" y="2947710"/>
            <a:ext cx="730472"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MP2410AG CC</a:t>
            </a:r>
          </a:p>
        </p:txBody>
      </p:sp>
      <p:sp>
        <p:nvSpPr>
          <p:cNvPr id="13" name="TextBox 12">
            <a:extLst>
              <a:ext uri="{FF2B5EF4-FFF2-40B4-BE49-F238E27FC236}">
                <a16:creationId xmlns:a16="http://schemas.microsoft.com/office/drawing/2014/main" id="{FAE56D07-5092-47E0-BD19-AB5741081775}"/>
              </a:ext>
            </a:extLst>
          </p:cNvPr>
          <p:cNvSpPr txBox="1"/>
          <p:nvPr/>
        </p:nvSpPr>
        <p:spPr>
          <a:xfrm>
            <a:off x="438478" y="4857505"/>
            <a:ext cx="600134"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5 V DC-DC</a:t>
            </a:r>
          </a:p>
        </p:txBody>
      </p:sp>
      <p:sp>
        <p:nvSpPr>
          <p:cNvPr id="14" name="TextBox 13">
            <a:extLst>
              <a:ext uri="{FF2B5EF4-FFF2-40B4-BE49-F238E27FC236}">
                <a16:creationId xmlns:a16="http://schemas.microsoft.com/office/drawing/2014/main" id="{CCD5F32E-5029-4830-AD8C-6595ADC16D1A}"/>
              </a:ext>
            </a:extLst>
          </p:cNvPr>
          <p:cNvSpPr txBox="1"/>
          <p:nvPr/>
        </p:nvSpPr>
        <p:spPr>
          <a:xfrm>
            <a:off x="3173942" y="4890849"/>
            <a:ext cx="600134"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AL8843 CC</a:t>
            </a:r>
          </a:p>
        </p:txBody>
      </p:sp>
      <p:sp>
        <p:nvSpPr>
          <p:cNvPr id="15" name="TextBox 14">
            <a:extLst>
              <a:ext uri="{FF2B5EF4-FFF2-40B4-BE49-F238E27FC236}">
                <a16:creationId xmlns:a16="http://schemas.microsoft.com/office/drawing/2014/main" id="{D5686D36-7FFA-4F9B-B455-1F743A208C1B}"/>
              </a:ext>
            </a:extLst>
          </p:cNvPr>
          <p:cNvSpPr txBox="1"/>
          <p:nvPr/>
        </p:nvSpPr>
        <p:spPr>
          <a:xfrm>
            <a:off x="1707842" y="4879809"/>
            <a:ext cx="663462"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STCS1A CC</a:t>
            </a:r>
          </a:p>
        </p:txBody>
      </p:sp>
      <p:sp>
        <p:nvSpPr>
          <p:cNvPr id="16" name="TextBox 15">
            <a:extLst>
              <a:ext uri="{FF2B5EF4-FFF2-40B4-BE49-F238E27FC236}">
                <a16:creationId xmlns:a16="http://schemas.microsoft.com/office/drawing/2014/main" id="{6469304C-D3F0-4E1B-B8FD-CE211BF20F17}"/>
              </a:ext>
            </a:extLst>
          </p:cNvPr>
          <p:cNvSpPr txBox="1"/>
          <p:nvPr/>
        </p:nvSpPr>
        <p:spPr>
          <a:xfrm>
            <a:off x="3057663" y="2947710"/>
            <a:ext cx="797483"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IS31LT3360 CC</a:t>
            </a:r>
          </a:p>
        </p:txBody>
      </p:sp>
      <p:sp>
        <p:nvSpPr>
          <p:cNvPr id="17" name="TextBox 16">
            <a:extLst>
              <a:ext uri="{FF2B5EF4-FFF2-40B4-BE49-F238E27FC236}">
                <a16:creationId xmlns:a16="http://schemas.microsoft.com/office/drawing/2014/main" id="{F7C730BE-6156-4053-A231-5C88541482A0}"/>
              </a:ext>
            </a:extLst>
          </p:cNvPr>
          <p:cNvSpPr txBox="1"/>
          <p:nvPr/>
        </p:nvSpPr>
        <p:spPr>
          <a:xfrm>
            <a:off x="1221968" y="6045957"/>
            <a:ext cx="576441" cy="200055"/>
          </a:xfrm>
          <a:prstGeom prst="rect">
            <a:avLst/>
          </a:prstGeom>
          <a:solidFill>
            <a:schemeClr val="accent5">
              <a:lumMod val="40000"/>
              <a:lumOff val="60000"/>
            </a:schemeClr>
          </a:solidFill>
          <a:ln>
            <a:solidFill>
              <a:schemeClr val="tx1"/>
            </a:solidFill>
            <a:prstDash val="dash"/>
          </a:ln>
        </p:spPr>
        <p:txBody>
          <a:bodyPr wrap="square" rtlCol="0">
            <a:spAutoFit/>
          </a:bodyPr>
          <a:lstStyle/>
          <a:p>
            <a:r>
              <a:rPr lang="en-US" sz="700"/>
              <a:t>A6211 CC</a:t>
            </a:r>
          </a:p>
        </p:txBody>
      </p:sp>
      <p:graphicFrame>
        <p:nvGraphicFramePr>
          <p:cNvPr id="4" name="Table 3">
            <a:extLst>
              <a:ext uri="{FF2B5EF4-FFF2-40B4-BE49-F238E27FC236}">
                <a16:creationId xmlns:a16="http://schemas.microsoft.com/office/drawing/2014/main" id="{F0CD3CE8-C855-4552-BEC2-741AEAF11505}"/>
              </a:ext>
            </a:extLst>
          </p:cNvPr>
          <p:cNvGraphicFramePr>
            <a:graphicFrameLocks noGrp="1"/>
          </p:cNvGraphicFramePr>
          <p:nvPr>
            <p:extLst>
              <p:ext uri="{D42A27DB-BD31-4B8C-83A1-F6EECF244321}">
                <p14:modId xmlns:p14="http://schemas.microsoft.com/office/powerpoint/2010/main" val="4293620756"/>
              </p:ext>
            </p:extLst>
          </p:nvPr>
        </p:nvGraphicFramePr>
        <p:xfrm>
          <a:off x="8272207" y="4842160"/>
          <a:ext cx="3383280" cy="182880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3383280">
                  <a:extLst>
                    <a:ext uri="{9D8B030D-6E8A-4147-A177-3AD203B41FA5}">
                      <a16:colId xmlns:a16="http://schemas.microsoft.com/office/drawing/2014/main" val="4081827829"/>
                    </a:ext>
                  </a:extLst>
                </a:gridCol>
              </a:tblGrid>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t>PCB Detail</a:t>
                      </a:r>
                    </a:p>
                  </a:txBody>
                  <a:tcPr anchor="ctr"/>
                </a:tc>
                <a:extLst>
                  <a:ext uri="{0D108BD9-81ED-4DB2-BD59-A6C34878D82A}">
                    <a16:rowId xmlns:a16="http://schemas.microsoft.com/office/drawing/2014/main" val="2785931114"/>
                  </a:ext>
                </a:extLst>
              </a:tr>
              <a:tr h="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t>Cost: 2$ + 12.70$ shipping</a:t>
                      </a:r>
                    </a:p>
                  </a:txBody>
                  <a:tcPr anchor="ctr"/>
                </a:tc>
                <a:extLst>
                  <a:ext uri="{0D108BD9-81ED-4DB2-BD59-A6C34878D82A}">
                    <a16:rowId xmlns:a16="http://schemas.microsoft.com/office/drawing/2014/main" val="3036182445"/>
                  </a:ext>
                </a:extLst>
              </a:tr>
              <a:tr h="0">
                <a:tc>
                  <a:txBody>
                    <a:bodyPr/>
                    <a:lstStyle/>
                    <a:p>
                      <a:pPr algn="ctr"/>
                      <a:r>
                        <a:rPr lang="en-US" sz="1400"/>
                        <a:t>1 oz copper</a:t>
                      </a:r>
                    </a:p>
                  </a:txBody>
                  <a:tcPr anchor="ctr"/>
                </a:tc>
                <a:extLst>
                  <a:ext uri="{0D108BD9-81ED-4DB2-BD59-A6C34878D82A}">
                    <a16:rowId xmlns:a16="http://schemas.microsoft.com/office/drawing/2014/main" val="3810656512"/>
                  </a:ext>
                </a:extLst>
              </a:tr>
              <a:tr h="0">
                <a:tc>
                  <a:txBody>
                    <a:bodyPr/>
                    <a:lstStyle/>
                    <a:p>
                      <a:pPr algn="ctr"/>
                      <a:r>
                        <a:rPr lang="en-US" sz="1400"/>
                        <a:t>2 layers</a:t>
                      </a:r>
                    </a:p>
                  </a:txBody>
                  <a:tcPr anchor="ctr"/>
                </a:tc>
                <a:extLst>
                  <a:ext uri="{0D108BD9-81ED-4DB2-BD59-A6C34878D82A}">
                    <a16:rowId xmlns:a16="http://schemas.microsoft.com/office/drawing/2014/main" val="3998751420"/>
                  </a:ext>
                </a:extLst>
              </a:tr>
              <a:tr h="0">
                <a:tc>
                  <a:txBody>
                    <a:bodyPr/>
                    <a:lstStyle/>
                    <a:p>
                      <a:pPr algn="ctr"/>
                      <a:r>
                        <a:rPr lang="en-US" sz="1400"/>
                        <a:t>Dimensions: 100mm*100mm</a:t>
                      </a:r>
                    </a:p>
                  </a:txBody>
                  <a:tcPr anchor="ctr"/>
                </a:tc>
                <a:extLst>
                  <a:ext uri="{0D108BD9-81ED-4DB2-BD59-A6C34878D82A}">
                    <a16:rowId xmlns:a16="http://schemas.microsoft.com/office/drawing/2014/main" val="3082670746"/>
                  </a:ext>
                </a:extLst>
              </a:tr>
              <a:tr h="0">
                <a:tc>
                  <a:txBody>
                    <a:bodyPr/>
                    <a:lstStyle/>
                    <a:p>
                      <a:pPr algn="ctr"/>
                      <a:r>
                        <a:rPr lang="en-US" sz="1400"/>
                        <a:t>Manufacturer: JLCPCB</a:t>
                      </a:r>
                    </a:p>
                  </a:txBody>
                  <a:tcPr anchor="ctr"/>
                </a:tc>
                <a:extLst>
                  <a:ext uri="{0D108BD9-81ED-4DB2-BD59-A6C34878D82A}">
                    <a16:rowId xmlns:a16="http://schemas.microsoft.com/office/drawing/2014/main" val="2073470716"/>
                  </a:ext>
                </a:extLst>
              </a:tr>
            </a:tbl>
          </a:graphicData>
        </a:graphic>
      </p:graphicFrame>
    </p:spTree>
    <p:extLst>
      <p:ext uri="{BB962C8B-B14F-4D97-AF65-F5344CB8AC3E}">
        <p14:creationId xmlns:p14="http://schemas.microsoft.com/office/powerpoint/2010/main" val="546613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2BBC-7A4D-4AAC-A71E-984A3FEBCDAE}"/>
              </a:ext>
            </a:extLst>
          </p:cNvPr>
          <p:cNvSpPr>
            <a:spLocks noGrp="1"/>
          </p:cNvSpPr>
          <p:nvPr>
            <p:ph type="title"/>
          </p:nvPr>
        </p:nvSpPr>
        <p:spPr/>
        <p:txBody>
          <a:bodyPr/>
          <a:lstStyle/>
          <a:p>
            <a:r>
              <a:rPr lang="en-US" dirty="0"/>
              <a:t>LED Driver Comparison</a:t>
            </a:r>
          </a:p>
        </p:txBody>
      </p:sp>
      <p:graphicFrame>
        <p:nvGraphicFramePr>
          <p:cNvPr id="4" name="Table 4">
            <a:extLst>
              <a:ext uri="{FF2B5EF4-FFF2-40B4-BE49-F238E27FC236}">
                <a16:creationId xmlns:a16="http://schemas.microsoft.com/office/drawing/2014/main" id="{DF8D8585-78A5-47D9-A8AA-F82746284033}"/>
              </a:ext>
            </a:extLst>
          </p:cNvPr>
          <p:cNvGraphicFramePr>
            <a:graphicFrameLocks noGrp="1"/>
          </p:cNvGraphicFramePr>
          <p:nvPr>
            <p:extLst>
              <p:ext uri="{D42A27DB-BD31-4B8C-83A1-F6EECF244321}">
                <p14:modId xmlns:p14="http://schemas.microsoft.com/office/powerpoint/2010/main" val="323582809"/>
              </p:ext>
            </p:extLst>
          </p:nvPr>
        </p:nvGraphicFramePr>
        <p:xfrm>
          <a:off x="199967" y="1811046"/>
          <a:ext cx="11792066" cy="4030004"/>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707908">
                  <a:extLst>
                    <a:ext uri="{9D8B030D-6E8A-4147-A177-3AD203B41FA5}">
                      <a16:colId xmlns:a16="http://schemas.microsoft.com/office/drawing/2014/main" val="290129805"/>
                    </a:ext>
                  </a:extLst>
                </a:gridCol>
                <a:gridCol w="1403797">
                  <a:extLst>
                    <a:ext uri="{9D8B030D-6E8A-4147-A177-3AD203B41FA5}">
                      <a16:colId xmlns:a16="http://schemas.microsoft.com/office/drawing/2014/main" val="2263951048"/>
                    </a:ext>
                  </a:extLst>
                </a:gridCol>
                <a:gridCol w="1687133">
                  <a:extLst>
                    <a:ext uri="{9D8B030D-6E8A-4147-A177-3AD203B41FA5}">
                      <a16:colId xmlns:a16="http://schemas.microsoft.com/office/drawing/2014/main" val="2248001546"/>
                    </a:ext>
                  </a:extLst>
                </a:gridCol>
                <a:gridCol w="1378039">
                  <a:extLst>
                    <a:ext uri="{9D8B030D-6E8A-4147-A177-3AD203B41FA5}">
                      <a16:colId xmlns:a16="http://schemas.microsoft.com/office/drawing/2014/main" val="2771537018"/>
                    </a:ext>
                  </a:extLst>
                </a:gridCol>
                <a:gridCol w="1687132">
                  <a:extLst>
                    <a:ext uri="{9D8B030D-6E8A-4147-A177-3AD203B41FA5}">
                      <a16:colId xmlns:a16="http://schemas.microsoft.com/office/drawing/2014/main" val="692381539"/>
                    </a:ext>
                  </a:extLst>
                </a:gridCol>
                <a:gridCol w="1275009">
                  <a:extLst>
                    <a:ext uri="{9D8B030D-6E8A-4147-A177-3AD203B41FA5}">
                      <a16:colId xmlns:a16="http://schemas.microsoft.com/office/drawing/2014/main" val="3863766429"/>
                    </a:ext>
                  </a:extLst>
                </a:gridCol>
                <a:gridCol w="1326524">
                  <a:extLst>
                    <a:ext uri="{9D8B030D-6E8A-4147-A177-3AD203B41FA5}">
                      <a16:colId xmlns:a16="http://schemas.microsoft.com/office/drawing/2014/main" val="33470438"/>
                    </a:ext>
                  </a:extLst>
                </a:gridCol>
                <a:gridCol w="1326524">
                  <a:extLst>
                    <a:ext uri="{9D8B030D-6E8A-4147-A177-3AD203B41FA5}">
                      <a16:colId xmlns:a16="http://schemas.microsoft.com/office/drawing/2014/main" val="3776458824"/>
                    </a:ext>
                  </a:extLst>
                </a:gridCol>
              </a:tblGrid>
              <a:tr h="930965">
                <a:tc>
                  <a:txBody>
                    <a:bodyPr/>
                    <a:lstStyle/>
                    <a:p>
                      <a:pPr algn="ctr"/>
                      <a:endParaRPr lang="en-US"/>
                    </a:p>
                  </a:txBody>
                  <a:tcPr anchor="ctr"/>
                </a:tc>
                <a:tc>
                  <a:txBody>
                    <a:bodyPr/>
                    <a:lstStyle/>
                    <a:p>
                      <a:pPr algn="ctr"/>
                      <a:r>
                        <a:rPr lang="en-US" sz="1600">
                          <a:solidFill>
                            <a:schemeClr val="bg1"/>
                          </a:solidFill>
                        </a:rPr>
                        <a:t>A6211</a:t>
                      </a:r>
                    </a:p>
                    <a:p>
                      <a:pPr algn="ctr"/>
                      <a:r>
                        <a:rPr lang="en-US" sz="1600">
                          <a:solidFill>
                            <a:schemeClr val="bg1"/>
                          </a:solidFill>
                        </a:rPr>
                        <a:t>CC</a:t>
                      </a:r>
                    </a:p>
                  </a:txBody>
                  <a:tcPr anchor="ctr"/>
                </a:tc>
                <a:tc>
                  <a:txBody>
                    <a:bodyPr/>
                    <a:lstStyle/>
                    <a:p>
                      <a:pPr algn="ctr"/>
                      <a:r>
                        <a:rPr lang="en-US" sz="1600" dirty="0"/>
                        <a:t>LED2000</a:t>
                      </a:r>
                    </a:p>
                    <a:p>
                      <a:pPr algn="ctr"/>
                      <a:r>
                        <a:rPr lang="en-US" sz="1600" dirty="0"/>
                        <a:t>CC</a:t>
                      </a:r>
                    </a:p>
                  </a:txBody>
                  <a:tcPr anchor="ctr"/>
                </a:tc>
                <a:tc>
                  <a:txBody>
                    <a:bodyPr/>
                    <a:lstStyle/>
                    <a:p>
                      <a:pPr algn="ctr"/>
                      <a:r>
                        <a:rPr lang="en-US" sz="1600"/>
                        <a:t>AL8843</a:t>
                      </a:r>
                    </a:p>
                    <a:p>
                      <a:pPr algn="ctr"/>
                      <a:r>
                        <a:rPr lang="en-US" sz="1600"/>
                        <a:t>CC</a:t>
                      </a:r>
                    </a:p>
                  </a:txBody>
                  <a:tcPr anchor="ctr"/>
                </a:tc>
                <a:tc>
                  <a:txBody>
                    <a:bodyPr/>
                    <a:lstStyle/>
                    <a:p>
                      <a:pPr algn="ctr"/>
                      <a:r>
                        <a:rPr lang="en-US" sz="1600"/>
                        <a:t>STCS1A</a:t>
                      </a:r>
                    </a:p>
                    <a:p>
                      <a:pPr algn="ctr"/>
                      <a:r>
                        <a:rPr lang="en-US" sz="1600"/>
                        <a:t>CC</a:t>
                      </a:r>
                    </a:p>
                  </a:txBody>
                  <a:tcPr anchor="ctr"/>
                </a:tc>
                <a:tc>
                  <a:txBody>
                    <a:bodyPr/>
                    <a:lstStyle/>
                    <a:p>
                      <a:pPr algn="ctr"/>
                      <a:r>
                        <a:rPr lang="en-US" sz="1600"/>
                        <a:t>TPS56339</a:t>
                      </a:r>
                    </a:p>
                    <a:p>
                      <a:pPr algn="ctr"/>
                      <a:r>
                        <a:rPr lang="en-US" sz="1600"/>
                        <a:t>CV</a:t>
                      </a:r>
                    </a:p>
                  </a:txBody>
                  <a:tcPr anchor="ctr"/>
                </a:tc>
                <a:tc>
                  <a:txBody>
                    <a:bodyPr/>
                    <a:lstStyle/>
                    <a:p>
                      <a:pPr algn="ctr"/>
                      <a:r>
                        <a:rPr lang="en-US" sz="1600"/>
                        <a:t>MP2410AG</a:t>
                      </a:r>
                    </a:p>
                    <a:p>
                      <a:pPr algn="ctr"/>
                      <a:r>
                        <a:rPr lang="en-US" sz="1600"/>
                        <a:t>CC</a:t>
                      </a:r>
                    </a:p>
                  </a:txBody>
                  <a:tcPr anchor="ctr"/>
                </a:tc>
                <a:tc>
                  <a:txBody>
                    <a:bodyPr/>
                    <a:lstStyle/>
                    <a:p>
                      <a:pPr algn="ctr"/>
                      <a:r>
                        <a:rPr lang="en-US" sz="1600"/>
                        <a:t>IS31LT3360</a:t>
                      </a:r>
                    </a:p>
                    <a:p>
                      <a:pPr algn="ctr"/>
                      <a:r>
                        <a:rPr lang="en-US" sz="1600"/>
                        <a:t>CC</a:t>
                      </a:r>
                    </a:p>
                  </a:txBody>
                  <a:tcPr anchor="ctr"/>
                </a:tc>
                <a:extLst>
                  <a:ext uri="{0D108BD9-81ED-4DB2-BD59-A6C34878D82A}">
                    <a16:rowId xmlns:a16="http://schemas.microsoft.com/office/drawing/2014/main" val="127871989"/>
                  </a:ext>
                </a:extLst>
              </a:tr>
              <a:tr h="833026">
                <a:tc>
                  <a:txBody>
                    <a:bodyPr/>
                    <a:lstStyle/>
                    <a:p>
                      <a:pPr algn="ctr"/>
                      <a:r>
                        <a:rPr lang="en-US" sz="1600"/>
                        <a:t>MANUFATURE</a:t>
                      </a:r>
                    </a:p>
                  </a:txBody>
                  <a:tcPr anchor="ctr"/>
                </a:tc>
                <a:tc>
                  <a:txBody>
                    <a:bodyPr/>
                    <a:lstStyle/>
                    <a:p>
                      <a:pPr algn="ctr"/>
                      <a:r>
                        <a:rPr lang="en-US" sz="1600" b="0">
                          <a:latin typeface="+mj-lt"/>
                        </a:rPr>
                        <a:t>Allegro MicroSystems </a:t>
                      </a:r>
                    </a:p>
                  </a:txBody>
                  <a:tcPr anchor="ctr"/>
                </a:tc>
                <a:tc>
                  <a:txBody>
                    <a:bodyPr/>
                    <a:lstStyle/>
                    <a:p>
                      <a:pPr algn="ctr"/>
                      <a:r>
                        <a:rPr lang="en-US" sz="1400" b="0">
                          <a:latin typeface="+mj-lt"/>
                        </a:rPr>
                        <a:t>STMicroelectronics</a:t>
                      </a:r>
                      <a:endParaRPr lang="en-US" sz="1600" b="0">
                        <a:latin typeface="+mj-lt"/>
                      </a:endParaRPr>
                    </a:p>
                  </a:txBody>
                  <a:tcPr anchor="ctr"/>
                </a:tc>
                <a:tc>
                  <a:txBody>
                    <a:bodyPr/>
                    <a:lstStyle/>
                    <a:p>
                      <a:pPr algn="ctr"/>
                      <a:r>
                        <a:rPr lang="en-US" sz="1600" b="0">
                          <a:latin typeface="+mj-lt"/>
                        </a:rPr>
                        <a:t>Diodes Incorporated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latin typeface="+mj-lt"/>
                        </a:rPr>
                        <a:t>STMicroelectronics</a:t>
                      </a:r>
                      <a:endParaRPr lang="en-US" sz="1600" b="0">
                        <a:latin typeface="+mj-lt"/>
                      </a:endParaRPr>
                    </a:p>
                  </a:txBody>
                  <a:tcPr anchor="ctr"/>
                </a:tc>
                <a:tc>
                  <a:txBody>
                    <a:bodyPr/>
                    <a:lstStyle/>
                    <a:p>
                      <a:pPr algn="ctr"/>
                      <a:r>
                        <a:rPr lang="en-US" sz="1600" b="0">
                          <a:latin typeface="+mj-lt"/>
                        </a:rPr>
                        <a:t>Texas Instruments</a:t>
                      </a:r>
                    </a:p>
                  </a:txBody>
                  <a:tcPr anchor="ctr"/>
                </a:tc>
                <a:tc>
                  <a:txBody>
                    <a:bodyPr/>
                    <a:lstStyle/>
                    <a:p>
                      <a:pPr algn="ctr"/>
                      <a:r>
                        <a:rPr lang="en-US" sz="1600" b="0" i="0" kern="1200">
                          <a:solidFill>
                            <a:schemeClr val="dk1"/>
                          </a:solidFill>
                          <a:effectLst/>
                          <a:latin typeface="+mj-lt"/>
                          <a:ea typeface="+mn-ea"/>
                          <a:cs typeface="+mn-cs"/>
                        </a:rPr>
                        <a:t>Monolithic Power Systems Inc</a:t>
                      </a:r>
                      <a:endParaRPr lang="en-US" sz="1600" b="0">
                        <a:latin typeface="+mj-lt"/>
                      </a:endParaRPr>
                    </a:p>
                  </a:txBody>
                  <a:tcPr anchor="ctr"/>
                </a:tc>
                <a:tc>
                  <a:txBody>
                    <a:bodyPr/>
                    <a:lstStyle/>
                    <a:p>
                      <a:pPr algn="ctr"/>
                      <a:r>
                        <a:rPr lang="en-US" sz="1600" b="0" err="1">
                          <a:latin typeface="+mj-lt"/>
                        </a:rPr>
                        <a:t>Issi</a:t>
                      </a:r>
                      <a:endParaRPr lang="en-US" sz="1600" b="0">
                        <a:latin typeface="+mj-lt"/>
                      </a:endParaRPr>
                    </a:p>
                  </a:txBody>
                  <a:tcPr anchor="ctr"/>
                </a:tc>
                <a:extLst>
                  <a:ext uri="{0D108BD9-81ED-4DB2-BD59-A6C34878D82A}">
                    <a16:rowId xmlns:a16="http://schemas.microsoft.com/office/drawing/2014/main" val="3262261885"/>
                  </a:ext>
                </a:extLst>
              </a:tr>
              <a:tr h="647909">
                <a:tc>
                  <a:txBody>
                    <a:bodyPr/>
                    <a:lstStyle/>
                    <a:p>
                      <a:pPr algn="ctr"/>
                      <a:r>
                        <a:rPr lang="en-US" sz="1600"/>
                        <a:t>COST OF ONE DRIVER</a:t>
                      </a:r>
                    </a:p>
                  </a:txBody>
                  <a:tcPr anchor="ctr"/>
                </a:tc>
                <a:tc>
                  <a:txBody>
                    <a:bodyPr/>
                    <a:lstStyle/>
                    <a:p>
                      <a:pPr algn="ctr"/>
                      <a:r>
                        <a:rPr lang="en-US" dirty="0"/>
                        <a:t>$3.84</a:t>
                      </a:r>
                    </a:p>
                  </a:txBody>
                  <a:tcPr anchor="ctr"/>
                </a:tc>
                <a:tc>
                  <a:txBody>
                    <a:bodyPr/>
                    <a:lstStyle/>
                    <a:p>
                      <a:pPr algn="ctr"/>
                      <a:r>
                        <a:rPr lang="en-US"/>
                        <a:t>$4.82</a:t>
                      </a:r>
                    </a:p>
                  </a:txBody>
                  <a:tcPr anchor="ctr"/>
                </a:tc>
                <a:tc>
                  <a:txBody>
                    <a:bodyPr/>
                    <a:lstStyle/>
                    <a:p>
                      <a:pPr algn="ctr"/>
                      <a:r>
                        <a:rPr lang="en-US"/>
                        <a:t>$5.53</a:t>
                      </a:r>
                    </a:p>
                  </a:txBody>
                  <a:tcPr anchor="ctr"/>
                </a:tc>
                <a:tc>
                  <a:txBody>
                    <a:bodyPr/>
                    <a:lstStyle/>
                    <a:p>
                      <a:pPr algn="ctr"/>
                      <a:r>
                        <a:rPr lang="en-US"/>
                        <a:t>$5.37</a:t>
                      </a:r>
                    </a:p>
                  </a:txBody>
                  <a:tcPr anchor="ctr"/>
                </a:tc>
                <a:tc>
                  <a:txBody>
                    <a:bodyPr/>
                    <a:lstStyle/>
                    <a:p>
                      <a:pPr algn="ctr"/>
                      <a:r>
                        <a:rPr lang="en-US"/>
                        <a:t>$4.15</a:t>
                      </a:r>
                    </a:p>
                  </a:txBody>
                  <a:tcPr anchor="ctr"/>
                </a:tc>
                <a:tc>
                  <a:txBody>
                    <a:bodyPr/>
                    <a:lstStyle/>
                    <a:p>
                      <a:pPr algn="ctr"/>
                      <a:r>
                        <a:rPr lang="en-US"/>
                        <a:t>$4.38</a:t>
                      </a:r>
                    </a:p>
                  </a:txBody>
                  <a:tcPr anchor="ctr"/>
                </a:tc>
                <a:tc>
                  <a:txBody>
                    <a:bodyPr/>
                    <a:lstStyle/>
                    <a:p>
                      <a:pPr algn="ctr"/>
                      <a:r>
                        <a:rPr lang="en-US"/>
                        <a:t>$3.70</a:t>
                      </a:r>
                    </a:p>
                  </a:txBody>
                  <a:tcPr anchor="ctr"/>
                </a:tc>
                <a:extLst>
                  <a:ext uri="{0D108BD9-81ED-4DB2-BD59-A6C34878D82A}">
                    <a16:rowId xmlns:a16="http://schemas.microsoft.com/office/drawing/2014/main" val="2654018773"/>
                  </a:ext>
                </a:extLst>
              </a:tr>
              <a:tr h="539368">
                <a:tc>
                  <a:txBody>
                    <a:bodyPr/>
                    <a:lstStyle/>
                    <a:p>
                      <a:pPr algn="ctr"/>
                      <a:r>
                        <a:rPr lang="en-US"/>
                        <a:t>Vin (V)</a:t>
                      </a:r>
                    </a:p>
                  </a:txBody>
                  <a:tcPr anchor="ctr"/>
                </a:tc>
                <a:tc>
                  <a:txBody>
                    <a:bodyPr/>
                    <a:lstStyle/>
                    <a:p>
                      <a:pPr algn="ctr"/>
                      <a:r>
                        <a:rPr lang="en-US"/>
                        <a:t>6 - 48</a:t>
                      </a:r>
                    </a:p>
                  </a:txBody>
                  <a:tcPr anchor="ctr"/>
                </a:tc>
                <a:tc>
                  <a:txBody>
                    <a:bodyPr/>
                    <a:lstStyle/>
                    <a:p>
                      <a:pPr algn="ctr"/>
                      <a:r>
                        <a:rPr lang="en-US"/>
                        <a:t>3-18</a:t>
                      </a:r>
                    </a:p>
                  </a:txBody>
                  <a:tcPr anchor="ctr"/>
                </a:tc>
                <a:tc>
                  <a:txBody>
                    <a:bodyPr/>
                    <a:lstStyle/>
                    <a:p>
                      <a:pPr algn="ctr"/>
                      <a:r>
                        <a:rPr lang="en-US"/>
                        <a:t>4.5 – 40 </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t>4.5 – 40 </a:t>
                      </a:r>
                    </a:p>
                  </a:txBody>
                  <a:tcPr anchor="ctr"/>
                </a:tc>
                <a:tc>
                  <a:txBody>
                    <a:bodyPr/>
                    <a:lstStyle/>
                    <a:p>
                      <a:pPr algn="ctr"/>
                      <a:r>
                        <a:rPr lang="en-US"/>
                        <a:t>4.5 - 24</a:t>
                      </a:r>
                    </a:p>
                  </a:txBody>
                  <a:tcPr anchor="ctr"/>
                </a:tc>
                <a:tc>
                  <a:txBody>
                    <a:bodyPr/>
                    <a:lstStyle/>
                    <a:p>
                      <a:pPr algn="ctr"/>
                      <a:r>
                        <a:rPr lang="en-US"/>
                        <a:t>4.2 - 24</a:t>
                      </a:r>
                    </a:p>
                  </a:txBody>
                  <a:tcPr anchor="ctr"/>
                </a:tc>
                <a:tc>
                  <a:txBody>
                    <a:bodyPr/>
                    <a:lstStyle/>
                    <a:p>
                      <a:pPr algn="ctr"/>
                      <a:r>
                        <a:rPr lang="en-US"/>
                        <a:t>6 - 40</a:t>
                      </a:r>
                    </a:p>
                  </a:txBody>
                  <a:tcPr anchor="ctr"/>
                </a:tc>
                <a:extLst>
                  <a:ext uri="{0D108BD9-81ED-4DB2-BD59-A6C34878D82A}">
                    <a16:rowId xmlns:a16="http://schemas.microsoft.com/office/drawing/2014/main" val="4060461805"/>
                  </a:ext>
                </a:extLst>
              </a:tr>
              <a:tr h="539368">
                <a:tc>
                  <a:txBody>
                    <a:bodyPr/>
                    <a:lstStyle/>
                    <a:p>
                      <a:pPr algn="ctr"/>
                      <a:r>
                        <a:rPr lang="en-US" sz="1600"/>
                        <a:t>MAX IOUT (A)</a:t>
                      </a:r>
                    </a:p>
                  </a:txBody>
                  <a:tcPr anchor="ctr"/>
                </a:tc>
                <a:tc>
                  <a:txBody>
                    <a:bodyPr/>
                    <a:lstStyle/>
                    <a:p>
                      <a:pPr algn="ctr"/>
                      <a:r>
                        <a:rPr lang="en-US"/>
                        <a:t>3</a:t>
                      </a:r>
                    </a:p>
                  </a:txBody>
                  <a:tcPr anchor="ctr"/>
                </a:tc>
                <a:tc>
                  <a:txBody>
                    <a:bodyPr/>
                    <a:lstStyle/>
                    <a:p>
                      <a:pPr algn="ctr"/>
                      <a:r>
                        <a:rPr lang="en-US"/>
                        <a:t>3</a:t>
                      </a:r>
                    </a:p>
                  </a:txBody>
                  <a:tcPr anchor="ctr"/>
                </a:tc>
                <a:tc>
                  <a:txBody>
                    <a:bodyPr/>
                    <a:lstStyle/>
                    <a:p>
                      <a:pPr algn="ctr"/>
                      <a:r>
                        <a:rPr lang="en-US"/>
                        <a:t>3</a:t>
                      </a:r>
                    </a:p>
                  </a:txBody>
                  <a:tcPr anchor="ctr"/>
                </a:tc>
                <a:tc>
                  <a:txBody>
                    <a:bodyPr/>
                    <a:lstStyle/>
                    <a:p>
                      <a:pPr algn="ctr"/>
                      <a:r>
                        <a:rPr lang="en-US"/>
                        <a:t>1.5</a:t>
                      </a:r>
                    </a:p>
                  </a:txBody>
                  <a:tcPr anchor="ctr"/>
                </a:tc>
                <a:tc>
                  <a:txBody>
                    <a:bodyPr/>
                    <a:lstStyle/>
                    <a:p>
                      <a:pPr algn="ctr"/>
                      <a:r>
                        <a:rPr lang="en-US"/>
                        <a:t>3</a:t>
                      </a:r>
                    </a:p>
                  </a:txBody>
                  <a:tcPr anchor="ctr"/>
                </a:tc>
                <a:tc>
                  <a:txBody>
                    <a:bodyPr/>
                    <a:lstStyle/>
                    <a:p>
                      <a:pPr algn="ctr"/>
                      <a:r>
                        <a:rPr lang="en-US"/>
                        <a:t>2</a:t>
                      </a:r>
                    </a:p>
                  </a:txBody>
                  <a:tcPr anchor="ctr"/>
                </a:tc>
                <a:tc>
                  <a:txBody>
                    <a:bodyPr/>
                    <a:lstStyle/>
                    <a:p>
                      <a:pPr algn="ctr"/>
                      <a:r>
                        <a:rPr lang="en-US"/>
                        <a:t>1.2</a:t>
                      </a:r>
                    </a:p>
                  </a:txBody>
                  <a:tcPr anchor="ctr"/>
                </a:tc>
                <a:extLst>
                  <a:ext uri="{0D108BD9-81ED-4DB2-BD59-A6C34878D82A}">
                    <a16:rowId xmlns:a16="http://schemas.microsoft.com/office/drawing/2014/main" val="849054530"/>
                  </a:ext>
                </a:extLst>
              </a:tr>
              <a:tr h="539368">
                <a:tc>
                  <a:txBody>
                    <a:bodyPr/>
                    <a:lstStyle/>
                    <a:p>
                      <a:pPr algn="ctr"/>
                      <a:r>
                        <a:rPr lang="en-US" sz="1600"/>
                        <a:t>Efficiency (%)</a:t>
                      </a:r>
                    </a:p>
                  </a:txBody>
                  <a:tcPr anchor="ctr"/>
                </a:tc>
                <a:tc>
                  <a:txBody>
                    <a:bodyPr/>
                    <a:lstStyle/>
                    <a:p>
                      <a:pPr algn="ctr"/>
                      <a:r>
                        <a:rPr lang="en-US" dirty="0"/>
                        <a:t>87</a:t>
                      </a:r>
                    </a:p>
                  </a:txBody>
                  <a:tcPr anchor="ctr"/>
                </a:tc>
                <a:tc>
                  <a:txBody>
                    <a:bodyPr/>
                    <a:lstStyle/>
                    <a:p>
                      <a:pPr algn="ctr"/>
                      <a:r>
                        <a:rPr lang="en-US"/>
                        <a:t>92.5</a:t>
                      </a:r>
                    </a:p>
                  </a:txBody>
                  <a:tcPr anchor="ctr"/>
                </a:tc>
                <a:tc>
                  <a:txBody>
                    <a:bodyPr/>
                    <a:lstStyle/>
                    <a:p>
                      <a:pPr algn="ctr"/>
                      <a:r>
                        <a:rPr lang="en-US"/>
                        <a:t>91.2</a:t>
                      </a:r>
                    </a:p>
                  </a:txBody>
                  <a:tcPr anchor="ctr"/>
                </a:tc>
                <a:tc>
                  <a:txBody>
                    <a:bodyPr/>
                    <a:lstStyle/>
                    <a:p>
                      <a:pPr algn="ctr"/>
                      <a:r>
                        <a:rPr lang="en-US"/>
                        <a:t>90</a:t>
                      </a:r>
                    </a:p>
                  </a:txBody>
                  <a:tcPr anchor="ctr"/>
                </a:tc>
                <a:tc>
                  <a:txBody>
                    <a:bodyPr/>
                    <a:lstStyle/>
                    <a:p>
                      <a:pPr algn="ctr"/>
                      <a:r>
                        <a:rPr lang="en-US"/>
                        <a:t>93</a:t>
                      </a:r>
                    </a:p>
                  </a:txBody>
                  <a:tcPr anchor="ctr"/>
                </a:tc>
                <a:tc>
                  <a:txBody>
                    <a:bodyPr/>
                    <a:lstStyle/>
                    <a:p>
                      <a:pPr algn="ctr"/>
                      <a:r>
                        <a:rPr lang="en-US"/>
                        <a:t>94.2</a:t>
                      </a:r>
                    </a:p>
                  </a:txBody>
                  <a:tcPr anchor="ctr"/>
                </a:tc>
                <a:tc>
                  <a:txBody>
                    <a:bodyPr/>
                    <a:lstStyle/>
                    <a:p>
                      <a:pPr algn="ctr"/>
                      <a:r>
                        <a:rPr lang="en-US" dirty="0"/>
                        <a:t>85</a:t>
                      </a:r>
                    </a:p>
                  </a:txBody>
                  <a:tcPr anchor="ctr"/>
                </a:tc>
                <a:extLst>
                  <a:ext uri="{0D108BD9-81ED-4DB2-BD59-A6C34878D82A}">
                    <a16:rowId xmlns:a16="http://schemas.microsoft.com/office/drawing/2014/main" val="1564377539"/>
                  </a:ext>
                </a:extLst>
              </a:tr>
            </a:tbl>
          </a:graphicData>
        </a:graphic>
      </p:graphicFrame>
      <p:sp>
        <p:nvSpPr>
          <p:cNvPr id="7" name="Hexagon 6">
            <a:extLst>
              <a:ext uri="{FF2B5EF4-FFF2-40B4-BE49-F238E27FC236}">
                <a16:creationId xmlns:a16="http://schemas.microsoft.com/office/drawing/2014/main" id="{45312338-2FA6-4EE1-A73E-D7CF9EE766E0}"/>
              </a:ext>
            </a:extLst>
          </p:cNvPr>
          <p:cNvSpPr/>
          <p:nvPr/>
        </p:nvSpPr>
        <p:spPr>
          <a:xfrm>
            <a:off x="2917998" y="2405849"/>
            <a:ext cx="302557" cy="279294"/>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40C3C8E7-CD73-44EA-964D-B7F5EFFDCE1B}"/>
              </a:ext>
            </a:extLst>
          </p:cNvPr>
          <p:cNvSpPr/>
          <p:nvPr/>
        </p:nvSpPr>
        <p:spPr>
          <a:xfrm>
            <a:off x="4660776" y="2401832"/>
            <a:ext cx="302557" cy="27929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2F87123C-472A-42EB-A61F-FCE2C654A768}"/>
              </a:ext>
            </a:extLst>
          </p:cNvPr>
          <p:cNvSpPr/>
          <p:nvPr/>
        </p:nvSpPr>
        <p:spPr>
          <a:xfrm>
            <a:off x="6050778" y="2401832"/>
            <a:ext cx="302557" cy="27929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5D2A5620-A959-4EFB-841E-B6FC9F87E560}"/>
              </a:ext>
            </a:extLst>
          </p:cNvPr>
          <p:cNvSpPr/>
          <p:nvPr/>
        </p:nvSpPr>
        <p:spPr>
          <a:xfrm>
            <a:off x="7738857" y="2401832"/>
            <a:ext cx="302557" cy="27929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AC656E86-5E4C-4F41-B6DD-F29DA645337F}"/>
              </a:ext>
            </a:extLst>
          </p:cNvPr>
          <p:cNvSpPr/>
          <p:nvPr/>
        </p:nvSpPr>
        <p:spPr>
          <a:xfrm>
            <a:off x="9000150" y="2401831"/>
            <a:ext cx="302557" cy="27929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1921540A-9AC9-4182-82DE-C78AD7BFEE00}"/>
              </a:ext>
            </a:extLst>
          </p:cNvPr>
          <p:cNvSpPr/>
          <p:nvPr/>
        </p:nvSpPr>
        <p:spPr>
          <a:xfrm>
            <a:off x="10344812" y="2401831"/>
            <a:ext cx="302557" cy="27929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E16F4519-9935-425A-A1EB-D8E6A604BA1F}"/>
              </a:ext>
            </a:extLst>
          </p:cNvPr>
          <p:cNvSpPr/>
          <p:nvPr/>
        </p:nvSpPr>
        <p:spPr>
          <a:xfrm>
            <a:off x="11646965" y="2401831"/>
            <a:ext cx="302557" cy="279293"/>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399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D37CF2A-CD38-49FD-ACB5-5677D8D25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484" y="2741587"/>
            <a:ext cx="4463849" cy="21278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440855EB-F746-4248-AFE5-EB999A4CCA04}"/>
              </a:ext>
            </a:extLst>
          </p:cNvPr>
          <p:cNvGraphicFramePr>
            <a:graphicFrameLocks noGrp="1"/>
          </p:cNvGraphicFramePr>
          <p:nvPr>
            <p:extLst>
              <p:ext uri="{D42A27DB-BD31-4B8C-83A1-F6EECF244321}">
                <p14:modId xmlns:p14="http://schemas.microsoft.com/office/powerpoint/2010/main" val="2018676552"/>
              </p:ext>
            </p:extLst>
          </p:nvPr>
        </p:nvGraphicFramePr>
        <p:xfrm>
          <a:off x="948796" y="1684553"/>
          <a:ext cx="3111705" cy="4030004"/>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707908">
                  <a:extLst>
                    <a:ext uri="{9D8B030D-6E8A-4147-A177-3AD203B41FA5}">
                      <a16:colId xmlns:a16="http://schemas.microsoft.com/office/drawing/2014/main" val="2590287552"/>
                    </a:ext>
                  </a:extLst>
                </a:gridCol>
                <a:gridCol w="1403797">
                  <a:extLst>
                    <a:ext uri="{9D8B030D-6E8A-4147-A177-3AD203B41FA5}">
                      <a16:colId xmlns:a16="http://schemas.microsoft.com/office/drawing/2014/main" val="1670611605"/>
                    </a:ext>
                  </a:extLst>
                </a:gridCol>
              </a:tblGrid>
              <a:tr h="930965">
                <a:tc gridSpan="2">
                  <a:txBody>
                    <a:bodyPr/>
                    <a:lstStyle/>
                    <a:p>
                      <a:pPr algn="ctr"/>
                      <a:r>
                        <a:rPr lang="en-US" sz="2400" dirty="0">
                          <a:solidFill>
                            <a:schemeClr val="bg1"/>
                          </a:solidFill>
                        </a:rPr>
                        <a:t>A6211</a:t>
                      </a:r>
                    </a:p>
                    <a:p>
                      <a:pPr algn="ctr"/>
                      <a:r>
                        <a:rPr lang="en-US" sz="2400" dirty="0">
                          <a:solidFill>
                            <a:schemeClr val="bg1"/>
                          </a:solidFill>
                        </a:rPr>
                        <a:t>CC</a:t>
                      </a:r>
                    </a:p>
                  </a:txBody>
                  <a:tcPr anchor="ctr"/>
                </a:tc>
                <a:tc hMerge="1">
                  <a:txBody>
                    <a:bodyPr/>
                    <a:lstStyle/>
                    <a:p>
                      <a:pPr algn="ctr"/>
                      <a:endParaRPr lang="en-US" sz="1600" dirty="0">
                        <a:solidFill>
                          <a:schemeClr val="bg1"/>
                        </a:solidFill>
                      </a:endParaRPr>
                    </a:p>
                  </a:txBody>
                  <a:tcPr anchor="ctr"/>
                </a:tc>
                <a:extLst>
                  <a:ext uri="{0D108BD9-81ED-4DB2-BD59-A6C34878D82A}">
                    <a16:rowId xmlns:a16="http://schemas.microsoft.com/office/drawing/2014/main" val="720865687"/>
                  </a:ext>
                </a:extLst>
              </a:tr>
              <a:tr h="833026">
                <a:tc>
                  <a:txBody>
                    <a:bodyPr/>
                    <a:lstStyle/>
                    <a:p>
                      <a:pPr algn="ctr"/>
                      <a:r>
                        <a:rPr lang="en-US" sz="1600"/>
                        <a:t>MANUFATURE</a:t>
                      </a:r>
                    </a:p>
                  </a:txBody>
                  <a:tcPr anchor="ctr"/>
                </a:tc>
                <a:tc>
                  <a:txBody>
                    <a:bodyPr/>
                    <a:lstStyle/>
                    <a:p>
                      <a:pPr algn="ctr"/>
                      <a:r>
                        <a:rPr lang="en-US" sz="1600" b="0">
                          <a:latin typeface="+mj-lt"/>
                        </a:rPr>
                        <a:t>Allegro MicroSystems </a:t>
                      </a:r>
                    </a:p>
                  </a:txBody>
                  <a:tcPr anchor="ctr"/>
                </a:tc>
                <a:extLst>
                  <a:ext uri="{0D108BD9-81ED-4DB2-BD59-A6C34878D82A}">
                    <a16:rowId xmlns:a16="http://schemas.microsoft.com/office/drawing/2014/main" val="2702527528"/>
                  </a:ext>
                </a:extLst>
              </a:tr>
              <a:tr h="647909">
                <a:tc>
                  <a:txBody>
                    <a:bodyPr/>
                    <a:lstStyle/>
                    <a:p>
                      <a:pPr algn="ctr"/>
                      <a:r>
                        <a:rPr lang="en-US" sz="1600"/>
                        <a:t>COST OF ONE DRIVER</a:t>
                      </a:r>
                    </a:p>
                  </a:txBody>
                  <a:tcPr anchor="ctr"/>
                </a:tc>
                <a:tc>
                  <a:txBody>
                    <a:bodyPr/>
                    <a:lstStyle/>
                    <a:p>
                      <a:pPr algn="ctr"/>
                      <a:r>
                        <a:rPr lang="en-US" dirty="0"/>
                        <a:t>$3.84</a:t>
                      </a:r>
                    </a:p>
                  </a:txBody>
                  <a:tcPr anchor="ctr"/>
                </a:tc>
                <a:extLst>
                  <a:ext uri="{0D108BD9-81ED-4DB2-BD59-A6C34878D82A}">
                    <a16:rowId xmlns:a16="http://schemas.microsoft.com/office/drawing/2014/main" val="3322416944"/>
                  </a:ext>
                </a:extLst>
              </a:tr>
              <a:tr h="539368">
                <a:tc>
                  <a:txBody>
                    <a:bodyPr/>
                    <a:lstStyle/>
                    <a:p>
                      <a:pPr algn="ctr"/>
                      <a:r>
                        <a:rPr lang="en-US"/>
                        <a:t>Vin (V)</a:t>
                      </a:r>
                    </a:p>
                  </a:txBody>
                  <a:tcPr anchor="ctr"/>
                </a:tc>
                <a:tc>
                  <a:txBody>
                    <a:bodyPr/>
                    <a:lstStyle/>
                    <a:p>
                      <a:pPr algn="ctr"/>
                      <a:r>
                        <a:rPr lang="en-US"/>
                        <a:t>6 - 48</a:t>
                      </a:r>
                    </a:p>
                  </a:txBody>
                  <a:tcPr anchor="ctr"/>
                </a:tc>
                <a:extLst>
                  <a:ext uri="{0D108BD9-81ED-4DB2-BD59-A6C34878D82A}">
                    <a16:rowId xmlns:a16="http://schemas.microsoft.com/office/drawing/2014/main" val="20345542"/>
                  </a:ext>
                </a:extLst>
              </a:tr>
              <a:tr h="539368">
                <a:tc>
                  <a:txBody>
                    <a:bodyPr/>
                    <a:lstStyle/>
                    <a:p>
                      <a:pPr algn="ctr"/>
                      <a:r>
                        <a:rPr lang="en-US" sz="1600"/>
                        <a:t>MAX IOUT (A)</a:t>
                      </a:r>
                    </a:p>
                  </a:txBody>
                  <a:tcPr anchor="ctr"/>
                </a:tc>
                <a:tc>
                  <a:txBody>
                    <a:bodyPr/>
                    <a:lstStyle/>
                    <a:p>
                      <a:pPr algn="ctr"/>
                      <a:r>
                        <a:rPr lang="en-US"/>
                        <a:t>3</a:t>
                      </a:r>
                    </a:p>
                  </a:txBody>
                  <a:tcPr anchor="ctr"/>
                </a:tc>
                <a:extLst>
                  <a:ext uri="{0D108BD9-81ED-4DB2-BD59-A6C34878D82A}">
                    <a16:rowId xmlns:a16="http://schemas.microsoft.com/office/drawing/2014/main" val="1206127811"/>
                  </a:ext>
                </a:extLst>
              </a:tr>
              <a:tr h="539368">
                <a:tc>
                  <a:txBody>
                    <a:bodyPr/>
                    <a:lstStyle/>
                    <a:p>
                      <a:pPr algn="ctr"/>
                      <a:r>
                        <a:rPr lang="en-US" sz="1600"/>
                        <a:t>Efficiency (%)</a:t>
                      </a:r>
                    </a:p>
                  </a:txBody>
                  <a:tcPr anchor="ctr"/>
                </a:tc>
                <a:tc>
                  <a:txBody>
                    <a:bodyPr/>
                    <a:lstStyle/>
                    <a:p>
                      <a:pPr algn="ctr"/>
                      <a:r>
                        <a:rPr lang="en-US" dirty="0"/>
                        <a:t>87</a:t>
                      </a:r>
                    </a:p>
                  </a:txBody>
                  <a:tcPr anchor="ctr"/>
                </a:tc>
                <a:extLst>
                  <a:ext uri="{0D108BD9-81ED-4DB2-BD59-A6C34878D82A}">
                    <a16:rowId xmlns:a16="http://schemas.microsoft.com/office/drawing/2014/main" val="4204672349"/>
                  </a:ext>
                </a:extLst>
              </a:tr>
            </a:tbl>
          </a:graphicData>
        </a:graphic>
      </p:graphicFrame>
      <p:sp>
        <p:nvSpPr>
          <p:cNvPr id="6" name="Title 1">
            <a:extLst>
              <a:ext uri="{FF2B5EF4-FFF2-40B4-BE49-F238E27FC236}">
                <a16:creationId xmlns:a16="http://schemas.microsoft.com/office/drawing/2014/main" id="{09195B9C-B059-4D9D-89AB-4C4D8E29054B}"/>
              </a:ext>
            </a:extLst>
          </p:cNvPr>
          <p:cNvSpPr>
            <a:spLocks noGrp="1"/>
          </p:cNvSpPr>
          <p:nvPr>
            <p:ph type="title"/>
          </p:nvPr>
        </p:nvSpPr>
        <p:spPr>
          <a:xfrm>
            <a:off x="1534885" y="358990"/>
            <a:ext cx="10515600" cy="1325563"/>
          </a:xfrm>
        </p:spPr>
        <p:txBody>
          <a:bodyPr/>
          <a:lstStyle/>
          <a:p>
            <a:r>
              <a:rPr lang="en-US" dirty="0"/>
              <a:t>Final LED Driver Design</a:t>
            </a:r>
          </a:p>
        </p:txBody>
      </p:sp>
      <p:sp>
        <p:nvSpPr>
          <p:cNvPr id="7" name="Hexagon 6">
            <a:extLst>
              <a:ext uri="{FF2B5EF4-FFF2-40B4-BE49-F238E27FC236}">
                <a16:creationId xmlns:a16="http://schemas.microsoft.com/office/drawing/2014/main" id="{CD5CA54A-6468-453D-B4E2-D74ECC99274A}"/>
              </a:ext>
            </a:extLst>
          </p:cNvPr>
          <p:cNvSpPr/>
          <p:nvPr/>
        </p:nvSpPr>
        <p:spPr>
          <a:xfrm>
            <a:off x="3640486" y="2213937"/>
            <a:ext cx="302557" cy="279294"/>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820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99A3-15DE-4782-92CD-54491408271B}"/>
              </a:ext>
            </a:extLst>
          </p:cNvPr>
          <p:cNvSpPr>
            <a:spLocks noGrp="1"/>
          </p:cNvSpPr>
          <p:nvPr>
            <p:ph type="title"/>
          </p:nvPr>
        </p:nvSpPr>
        <p:spPr/>
        <p:txBody>
          <a:bodyPr/>
          <a:lstStyle/>
          <a:p>
            <a:r>
              <a:rPr lang="en-US" dirty="0"/>
              <a:t>5 Volt Sensor and MCU Power Supply</a:t>
            </a:r>
          </a:p>
        </p:txBody>
      </p:sp>
      <p:graphicFrame>
        <p:nvGraphicFramePr>
          <p:cNvPr id="4" name="Table 3">
            <a:extLst>
              <a:ext uri="{FF2B5EF4-FFF2-40B4-BE49-F238E27FC236}">
                <a16:creationId xmlns:a16="http://schemas.microsoft.com/office/drawing/2014/main" id="{2853BF88-23A9-4BB5-8C64-B2D33D7F32D1}"/>
              </a:ext>
            </a:extLst>
          </p:cNvPr>
          <p:cNvGraphicFramePr>
            <a:graphicFrameLocks noGrp="1"/>
          </p:cNvGraphicFramePr>
          <p:nvPr>
            <p:extLst>
              <p:ext uri="{D42A27DB-BD31-4B8C-83A1-F6EECF244321}">
                <p14:modId xmlns:p14="http://schemas.microsoft.com/office/powerpoint/2010/main" val="2405234706"/>
              </p:ext>
            </p:extLst>
          </p:nvPr>
        </p:nvGraphicFramePr>
        <p:xfrm>
          <a:off x="582016" y="1930400"/>
          <a:ext cx="4296456" cy="3398757"/>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299911">
                  <a:extLst>
                    <a:ext uri="{9D8B030D-6E8A-4147-A177-3AD203B41FA5}">
                      <a16:colId xmlns:a16="http://schemas.microsoft.com/office/drawing/2014/main" val="3821170013"/>
                    </a:ext>
                  </a:extLst>
                </a:gridCol>
                <a:gridCol w="1996545">
                  <a:extLst>
                    <a:ext uri="{9D8B030D-6E8A-4147-A177-3AD203B41FA5}">
                      <a16:colId xmlns:a16="http://schemas.microsoft.com/office/drawing/2014/main" val="242565740"/>
                    </a:ext>
                  </a:extLst>
                </a:gridCol>
              </a:tblGrid>
              <a:tr h="652830">
                <a:tc gridSpan="2">
                  <a:txBody>
                    <a:bodyPr/>
                    <a:lstStyle/>
                    <a:p>
                      <a:pPr algn="ctr"/>
                      <a:r>
                        <a:rPr lang="en-US" sz="1800" b="1" kern="1200" dirty="0">
                          <a:solidFill>
                            <a:schemeClr val="lt1"/>
                          </a:solidFill>
                          <a:effectLst/>
                          <a:latin typeface="+mn-lt"/>
                          <a:ea typeface="+mn-ea"/>
                          <a:cs typeface="+mn-cs"/>
                        </a:rPr>
                        <a:t>TPS563240 </a:t>
                      </a:r>
                      <a:endParaRPr lang="en-US" dirty="0"/>
                    </a:p>
                  </a:txBody>
                  <a:tcPr anchor="ctr"/>
                </a:tc>
                <a:tc hMerge="1">
                  <a:txBody>
                    <a:bodyPr/>
                    <a:lstStyle/>
                    <a:p>
                      <a:endParaRPr lang="en-US" dirty="0"/>
                    </a:p>
                  </a:txBody>
                  <a:tcPr anchor="ctr"/>
                </a:tc>
                <a:extLst>
                  <a:ext uri="{0D108BD9-81ED-4DB2-BD59-A6C34878D82A}">
                    <a16:rowId xmlns:a16="http://schemas.microsoft.com/office/drawing/2014/main" val="3401970525"/>
                  </a:ext>
                </a:extLst>
              </a:tr>
              <a:tr h="508909">
                <a:tc>
                  <a:txBody>
                    <a:bodyPr/>
                    <a:lstStyle/>
                    <a:p>
                      <a:pPr algn="ctr"/>
                      <a:r>
                        <a:rPr lang="en-US"/>
                        <a:t>MANUFATURE</a:t>
                      </a:r>
                    </a:p>
                  </a:txBody>
                  <a:tcPr anchor="ctr"/>
                </a:tc>
                <a:tc>
                  <a:txBody>
                    <a:bodyPr/>
                    <a:lstStyle/>
                    <a:p>
                      <a:pPr algn="ctr"/>
                      <a:r>
                        <a:rPr lang="en-US" sz="1600"/>
                        <a:t>Texas Instruments</a:t>
                      </a:r>
                    </a:p>
                  </a:txBody>
                  <a:tcPr anchor="ctr"/>
                </a:tc>
                <a:extLst>
                  <a:ext uri="{0D108BD9-81ED-4DB2-BD59-A6C34878D82A}">
                    <a16:rowId xmlns:a16="http://schemas.microsoft.com/office/drawing/2014/main" val="1760890088"/>
                  </a:ext>
                </a:extLst>
              </a:tr>
              <a:tr h="508909">
                <a:tc>
                  <a:txBody>
                    <a:bodyPr/>
                    <a:lstStyle/>
                    <a:p>
                      <a:pPr algn="ctr"/>
                      <a:r>
                        <a:rPr lang="en-US"/>
                        <a:t>COST OF ONE DRIVER</a:t>
                      </a:r>
                    </a:p>
                  </a:txBody>
                  <a:tcPr anchor="ctr"/>
                </a:tc>
                <a:tc>
                  <a:txBody>
                    <a:bodyPr/>
                    <a:lstStyle/>
                    <a:p>
                      <a:pPr algn="ctr"/>
                      <a:r>
                        <a:rPr lang="en-US" sz="1600"/>
                        <a:t>3.55</a:t>
                      </a:r>
                    </a:p>
                  </a:txBody>
                  <a:tcPr anchor="ctr"/>
                </a:tc>
                <a:extLst>
                  <a:ext uri="{0D108BD9-81ED-4DB2-BD59-A6C34878D82A}">
                    <a16:rowId xmlns:a16="http://schemas.microsoft.com/office/drawing/2014/main" val="1267113933"/>
                  </a:ext>
                </a:extLst>
              </a:tr>
              <a:tr h="508909">
                <a:tc>
                  <a:txBody>
                    <a:bodyPr/>
                    <a:lstStyle/>
                    <a:p>
                      <a:pPr algn="ctr"/>
                      <a:r>
                        <a:rPr lang="en-US"/>
                        <a:t>MAX IOUT (A)</a:t>
                      </a:r>
                    </a:p>
                  </a:txBody>
                  <a:tcPr anchor="ctr"/>
                </a:tc>
                <a:tc>
                  <a:txBody>
                    <a:bodyPr/>
                    <a:lstStyle/>
                    <a:p>
                      <a:pPr algn="ctr"/>
                      <a:r>
                        <a:rPr lang="en-US" sz="1600"/>
                        <a:t>3.5</a:t>
                      </a:r>
                    </a:p>
                  </a:txBody>
                  <a:tcPr anchor="ctr"/>
                </a:tc>
                <a:extLst>
                  <a:ext uri="{0D108BD9-81ED-4DB2-BD59-A6C34878D82A}">
                    <a16:rowId xmlns:a16="http://schemas.microsoft.com/office/drawing/2014/main" val="617164037"/>
                  </a:ext>
                </a:extLst>
              </a:tr>
              <a:tr h="508909">
                <a:tc>
                  <a:txBody>
                    <a:bodyPr/>
                    <a:lstStyle/>
                    <a:p>
                      <a:pPr algn="ctr"/>
                      <a:r>
                        <a:rPr lang="en-US"/>
                        <a:t>Efficiency </a:t>
                      </a:r>
                    </a:p>
                  </a:txBody>
                  <a:tcPr anchor="ctr"/>
                </a:tc>
                <a:tc>
                  <a:txBody>
                    <a:bodyPr/>
                    <a:lstStyle/>
                    <a:p>
                      <a:pPr algn="ctr"/>
                      <a:r>
                        <a:rPr lang="en-US" sz="1600"/>
                        <a:t>91.3</a:t>
                      </a:r>
                    </a:p>
                  </a:txBody>
                  <a:tcPr anchor="ctr"/>
                </a:tc>
                <a:extLst>
                  <a:ext uri="{0D108BD9-81ED-4DB2-BD59-A6C34878D82A}">
                    <a16:rowId xmlns:a16="http://schemas.microsoft.com/office/drawing/2014/main" val="3659869232"/>
                  </a:ext>
                </a:extLst>
              </a:tr>
              <a:tr h="553100">
                <a:tc>
                  <a:txBody>
                    <a:bodyPr/>
                    <a:lstStyle/>
                    <a:p>
                      <a:pPr algn="ctr"/>
                      <a:r>
                        <a:rPr lang="en-US" err="1"/>
                        <a:t>Vout</a:t>
                      </a:r>
                      <a:r>
                        <a:rPr lang="en-US"/>
                        <a:t>(V)</a:t>
                      </a:r>
                    </a:p>
                  </a:txBody>
                  <a:tcPr anchor="ctr"/>
                </a:tc>
                <a:tc>
                  <a:txBody>
                    <a:bodyPr/>
                    <a:lstStyle/>
                    <a:p>
                      <a:pPr algn="ctr"/>
                      <a:r>
                        <a:rPr lang="en-US" sz="1600" dirty="0"/>
                        <a:t>0.6 - 7</a:t>
                      </a:r>
                    </a:p>
                    <a:p>
                      <a:pPr algn="ctr"/>
                      <a:r>
                        <a:rPr lang="en-US" sz="1600" dirty="0"/>
                        <a:t>(Adjustable)</a:t>
                      </a:r>
                    </a:p>
                  </a:txBody>
                  <a:tcPr anchor="ctr"/>
                </a:tc>
                <a:extLst>
                  <a:ext uri="{0D108BD9-81ED-4DB2-BD59-A6C34878D82A}">
                    <a16:rowId xmlns:a16="http://schemas.microsoft.com/office/drawing/2014/main" val="3080965924"/>
                  </a:ext>
                </a:extLst>
              </a:tr>
            </a:tbl>
          </a:graphicData>
        </a:graphic>
      </p:graphicFrame>
      <p:sp>
        <p:nvSpPr>
          <p:cNvPr id="5" name="Rectangle 4">
            <a:extLst>
              <a:ext uri="{FF2B5EF4-FFF2-40B4-BE49-F238E27FC236}">
                <a16:creationId xmlns:a16="http://schemas.microsoft.com/office/drawing/2014/main" id="{FA9A3BCA-AFDC-4AD4-B9C1-B2FFED5AD91F}"/>
              </a:ext>
            </a:extLst>
          </p:cNvPr>
          <p:cNvSpPr/>
          <p:nvPr/>
        </p:nvSpPr>
        <p:spPr>
          <a:xfrm>
            <a:off x="14112774" y="6074113"/>
            <a:ext cx="2770482" cy="369332"/>
          </a:xfrm>
          <a:prstGeom prst="rect">
            <a:avLst/>
          </a:prstGeom>
        </p:spPr>
        <p:txBody>
          <a:bodyPr wrap="square">
            <a:spAutoFit/>
          </a:bodyPr>
          <a:lstStyle/>
          <a:p>
            <a:r>
              <a:rPr lang="en-US" dirty="0"/>
              <a:t>DC to DC Buck converter</a:t>
            </a:r>
          </a:p>
        </p:txBody>
      </p:sp>
      <p:pic>
        <p:nvPicPr>
          <p:cNvPr id="1026" name="Picture 2">
            <a:extLst>
              <a:ext uri="{FF2B5EF4-FFF2-40B4-BE49-F238E27FC236}">
                <a16:creationId xmlns:a16="http://schemas.microsoft.com/office/drawing/2014/main" id="{C56D6372-5F88-426E-A0B6-AA01290A7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472" y="2536512"/>
            <a:ext cx="4480261" cy="219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821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2D29-CDE0-4730-AEF3-8D86408DAF8C}"/>
              </a:ext>
            </a:extLst>
          </p:cNvPr>
          <p:cNvSpPr>
            <a:spLocks noGrp="1"/>
          </p:cNvSpPr>
          <p:nvPr>
            <p:ph type="title"/>
          </p:nvPr>
        </p:nvSpPr>
        <p:spPr>
          <a:xfrm>
            <a:off x="1534885" y="212234"/>
            <a:ext cx="10515600" cy="1325563"/>
          </a:xfrm>
        </p:spPr>
        <p:txBody>
          <a:bodyPr/>
          <a:lstStyle/>
          <a:p>
            <a:r>
              <a:rPr lang="en-US" dirty="0"/>
              <a:t>Final PCB Design</a:t>
            </a:r>
          </a:p>
        </p:txBody>
      </p:sp>
      <p:sp>
        <p:nvSpPr>
          <p:cNvPr id="6" name="Content Placeholder 2">
            <a:extLst>
              <a:ext uri="{FF2B5EF4-FFF2-40B4-BE49-F238E27FC236}">
                <a16:creationId xmlns:a16="http://schemas.microsoft.com/office/drawing/2014/main" id="{C0B27754-E465-4277-A9C7-949DFA2F3E1C}"/>
              </a:ext>
            </a:extLst>
          </p:cNvPr>
          <p:cNvSpPr>
            <a:spLocks noGrp="1"/>
          </p:cNvSpPr>
          <p:nvPr>
            <p:ph idx="1"/>
          </p:nvPr>
        </p:nvSpPr>
        <p:spPr>
          <a:xfrm>
            <a:off x="489176" y="1537797"/>
            <a:ext cx="5088467" cy="4829175"/>
          </a:xfrm>
        </p:spPr>
        <p:txBody>
          <a:bodyPr>
            <a:normAutofit/>
          </a:bodyPr>
          <a:lstStyle/>
          <a:p>
            <a:r>
              <a:rPr lang="en-US" sz="2400" dirty="0"/>
              <a:t>PCB Details</a:t>
            </a:r>
          </a:p>
          <a:p>
            <a:pPr lvl="1">
              <a:buFont typeface="Courier New" panose="02070309020205020404" pitchFamily="49" charset="0"/>
              <a:buChar char="o"/>
            </a:pPr>
            <a:r>
              <a:rPr lang="en-US" sz="2200" dirty="0"/>
              <a:t>1oz copper</a:t>
            </a:r>
          </a:p>
          <a:p>
            <a:pPr lvl="1">
              <a:buFont typeface="Courier New" panose="02070309020205020404" pitchFamily="49" charset="0"/>
              <a:buChar char="o"/>
            </a:pPr>
            <a:r>
              <a:rPr lang="en-US" sz="2200" dirty="0"/>
              <a:t>2 layer</a:t>
            </a:r>
          </a:p>
          <a:p>
            <a:pPr lvl="1">
              <a:buFont typeface="Courier New" panose="02070309020205020404" pitchFamily="49" charset="0"/>
              <a:buChar char="o"/>
            </a:pPr>
            <a:r>
              <a:rPr lang="en-US" sz="2200" dirty="0"/>
              <a:t>66x67 mm </a:t>
            </a:r>
          </a:p>
          <a:p>
            <a:pPr lvl="1">
              <a:buFont typeface="Courier New" panose="02070309020205020404" pitchFamily="49" charset="0"/>
              <a:buChar char="o"/>
            </a:pPr>
            <a:r>
              <a:rPr lang="en-US" sz="2200" dirty="0"/>
              <a:t>Manufacturer by JLCPCB</a:t>
            </a:r>
          </a:p>
          <a:p>
            <a:endParaRPr lang="en-US" sz="2400" dirty="0"/>
          </a:p>
          <a:p>
            <a:pPr marL="0" indent="0">
              <a:buNone/>
            </a:pPr>
            <a:endParaRPr lang="en-US" sz="2400" dirty="0"/>
          </a:p>
        </p:txBody>
      </p:sp>
      <p:pic>
        <p:nvPicPr>
          <p:cNvPr id="5" name="Picture 4" descr="A circuit board&#10;&#10;Description automatically generated">
            <a:extLst>
              <a:ext uri="{FF2B5EF4-FFF2-40B4-BE49-F238E27FC236}">
                <a16:creationId xmlns:a16="http://schemas.microsoft.com/office/drawing/2014/main" id="{CE4023C6-8C2F-4254-AB84-A7CFBB563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429" y="889609"/>
            <a:ext cx="5232682" cy="4966735"/>
          </a:xfrm>
          <a:prstGeom prst="rect">
            <a:avLst/>
          </a:prstGeom>
        </p:spPr>
      </p:pic>
      <p:pic>
        <p:nvPicPr>
          <p:cNvPr id="8" name="Picture 7">
            <a:extLst>
              <a:ext uri="{FF2B5EF4-FFF2-40B4-BE49-F238E27FC236}">
                <a16:creationId xmlns:a16="http://schemas.microsoft.com/office/drawing/2014/main" id="{9B688555-CCC2-41F3-A5DA-87A8AC3356BC}"/>
              </a:ext>
            </a:extLst>
          </p:cNvPr>
          <p:cNvPicPr>
            <a:picLocks noChangeAspect="1"/>
          </p:cNvPicPr>
          <p:nvPr/>
        </p:nvPicPr>
        <p:blipFill>
          <a:blip r:embed="rId4"/>
          <a:stretch>
            <a:fillRect/>
          </a:stretch>
        </p:blipFill>
        <p:spPr>
          <a:xfrm>
            <a:off x="620889" y="4374682"/>
            <a:ext cx="5053718" cy="2091030"/>
          </a:xfrm>
          <a:prstGeom prst="rect">
            <a:avLst/>
          </a:prstGeom>
        </p:spPr>
      </p:pic>
    </p:spTree>
    <p:extLst>
      <p:ext uri="{BB962C8B-B14F-4D97-AF65-F5344CB8AC3E}">
        <p14:creationId xmlns:p14="http://schemas.microsoft.com/office/powerpoint/2010/main" val="1349370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4688A-CF25-4A7D-8B8B-D2CAABE759BA}"/>
              </a:ext>
            </a:extLst>
          </p:cNvPr>
          <p:cNvSpPr>
            <a:spLocks noGrp="1"/>
          </p:cNvSpPr>
          <p:nvPr>
            <p:ph type="title"/>
          </p:nvPr>
        </p:nvSpPr>
        <p:spPr>
          <a:xfrm>
            <a:off x="-751416" y="2850777"/>
            <a:ext cx="11454168" cy="1158315"/>
          </a:xfrm>
        </p:spPr>
        <p:txBody>
          <a:bodyPr>
            <a:normAutofit fontScale="90000"/>
          </a:bodyPr>
          <a:lstStyle/>
          <a:p>
            <a:pPr algn="ctr"/>
            <a:r>
              <a:rPr lang="en-US" sz="7200">
                <a:cs typeface="Calibri Light"/>
              </a:rPr>
              <a:t>Administrative Content</a:t>
            </a:r>
            <a:endParaRPr lang="en-US" sz="7200"/>
          </a:p>
        </p:txBody>
      </p:sp>
      <p:sp>
        <p:nvSpPr>
          <p:cNvPr id="3" name="Content Placeholder 2">
            <a:extLst>
              <a:ext uri="{FF2B5EF4-FFF2-40B4-BE49-F238E27FC236}">
                <a16:creationId xmlns:a16="http://schemas.microsoft.com/office/drawing/2014/main" id="{E90A1F0E-724D-4F27-AC05-6BC85209AC6C}"/>
              </a:ext>
            </a:extLst>
          </p:cNvPr>
          <p:cNvSpPr>
            <a:spLocks noGrp="1"/>
          </p:cNvSpPr>
          <p:nvPr>
            <p:ph idx="1"/>
          </p:nvPr>
        </p:nvSpPr>
        <p:spPr/>
        <p:txBody>
          <a:bodyPr vert="horz" lIns="91440" tIns="45720" rIns="91440" bIns="45720" rtlCol="0" anchor="t">
            <a:normAutofit/>
          </a:bodyPr>
          <a:lstStyle/>
          <a:p>
            <a:endParaRPr lang="en-US">
              <a:cs typeface="Calibri"/>
            </a:endParaRPr>
          </a:p>
          <a:p>
            <a:pPr marL="0" indent="0">
              <a:buNone/>
            </a:pPr>
            <a:endParaRPr lang="en-US">
              <a:cs typeface="Calibri"/>
            </a:endParaRPr>
          </a:p>
        </p:txBody>
      </p:sp>
    </p:spTree>
    <p:extLst>
      <p:ext uri="{BB962C8B-B14F-4D97-AF65-F5344CB8AC3E}">
        <p14:creationId xmlns:p14="http://schemas.microsoft.com/office/powerpoint/2010/main" val="1146495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B10F-E37D-4107-9252-1F783DF0E6D7}"/>
              </a:ext>
            </a:extLst>
          </p:cNvPr>
          <p:cNvSpPr>
            <a:spLocks noGrp="1"/>
          </p:cNvSpPr>
          <p:nvPr>
            <p:ph type="title"/>
          </p:nvPr>
        </p:nvSpPr>
        <p:spPr/>
        <p:txBody>
          <a:bodyPr/>
          <a:lstStyle/>
          <a:p>
            <a:r>
              <a:rPr lang="en-US">
                <a:cs typeface="Calibri Light"/>
              </a:rPr>
              <a:t>Goals and Objectives</a:t>
            </a:r>
            <a:endParaRPr lang="en-US"/>
          </a:p>
        </p:txBody>
      </p:sp>
      <p:graphicFrame>
        <p:nvGraphicFramePr>
          <p:cNvPr id="4" name="Table 4">
            <a:extLst>
              <a:ext uri="{FF2B5EF4-FFF2-40B4-BE49-F238E27FC236}">
                <a16:creationId xmlns:a16="http://schemas.microsoft.com/office/drawing/2014/main" id="{D1880928-EDE1-415C-80C1-9072B99AAD35}"/>
              </a:ext>
            </a:extLst>
          </p:cNvPr>
          <p:cNvGraphicFramePr>
            <a:graphicFrameLocks noGrp="1"/>
          </p:cNvGraphicFramePr>
          <p:nvPr>
            <p:ph idx="1"/>
            <p:extLst>
              <p:ext uri="{D42A27DB-BD31-4B8C-83A1-F6EECF244321}">
                <p14:modId xmlns:p14="http://schemas.microsoft.com/office/powerpoint/2010/main" val="1978657828"/>
              </p:ext>
            </p:extLst>
          </p:nvPr>
        </p:nvGraphicFramePr>
        <p:xfrm>
          <a:off x="852036" y="1784061"/>
          <a:ext cx="10515600" cy="33883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378502262"/>
                    </a:ext>
                  </a:extLst>
                </a:gridCol>
                <a:gridCol w="5257800">
                  <a:extLst>
                    <a:ext uri="{9D8B030D-6E8A-4147-A177-3AD203B41FA5}">
                      <a16:colId xmlns:a16="http://schemas.microsoft.com/office/drawing/2014/main" val="2104577314"/>
                    </a:ext>
                  </a:extLst>
                </a:gridCol>
              </a:tblGrid>
              <a:tr h="370840">
                <a:tc>
                  <a:txBody>
                    <a:bodyPr/>
                    <a:lstStyle/>
                    <a:p>
                      <a:r>
                        <a:rPr lang="en-US"/>
                        <a:t>Goals</a:t>
                      </a:r>
                    </a:p>
                  </a:txBody>
                  <a:tcPr/>
                </a:tc>
                <a:tc>
                  <a:txBody>
                    <a:bodyPr/>
                    <a:lstStyle/>
                    <a:p>
                      <a:r>
                        <a:rPr lang="en-US"/>
                        <a:t>Objectives</a:t>
                      </a:r>
                    </a:p>
                  </a:txBody>
                  <a:tcPr/>
                </a:tc>
                <a:extLst>
                  <a:ext uri="{0D108BD9-81ED-4DB2-BD59-A6C34878D82A}">
                    <a16:rowId xmlns:a16="http://schemas.microsoft.com/office/drawing/2014/main" val="3485645148"/>
                  </a:ext>
                </a:extLst>
              </a:tr>
              <a:tr h="370840">
                <a:tc>
                  <a:txBody>
                    <a:bodyPr/>
                    <a:lstStyle/>
                    <a:p>
                      <a:r>
                        <a:rPr lang="en-US"/>
                        <a:t>Increase safety for the driver</a:t>
                      </a:r>
                    </a:p>
                  </a:txBody>
                  <a:tcPr/>
                </a:tc>
                <a:tc>
                  <a:txBody>
                    <a:bodyPr/>
                    <a:lstStyle/>
                    <a:p>
                      <a:pPr marL="285750" indent="-285750">
                        <a:buFont typeface="Arial"/>
                        <a:buChar char="•"/>
                      </a:pPr>
                      <a:r>
                        <a:rPr lang="en-US"/>
                        <a:t>Increase light output for better sight clarity</a:t>
                      </a:r>
                    </a:p>
                    <a:p>
                      <a:pPr marL="285750" lvl="0" indent="-285750">
                        <a:buFont typeface="Arial"/>
                        <a:buChar char="•"/>
                      </a:pPr>
                      <a:r>
                        <a:rPr lang="en-US" sz="1800" b="0" i="0" u="none" strike="noStrike" noProof="0">
                          <a:latin typeface="Calibri"/>
                        </a:rPr>
                        <a:t>Increase sight distance (farther light throw)</a:t>
                      </a:r>
                    </a:p>
                    <a:p>
                      <a:pPr marL="285750" lvl="0" indent="-285750">
                        <a:buFont typeface="Arial"/>
                        <a:buChar char="•"/>
                      </a:pPr>
                      <a:r>
                        <a:rPr lang="en-US" sz="1800" b="0" i="0" u="none" strike="noStrike" noProof="0">
                          <a:latin typeface="Calibri"/>
                        </a:rPr>
                        <a:t>Proper beam selection (I.e. High, Low and Fog light)</a:t>
                      </a:r>
                    </a:p>
                  </a:txBody>
                  <a:tcPr/>
                </a:tc>
                <a:extLst>
                  <a:ext uri="{0D108BD9-81ED-4DB2-BD59-A6C34878D82A}">
                    <a16:rowId xmlns:a16="http://schemas.microsoft.com/office/drawing/2014/main" val="1882889476"/>
                  </a:ext>
                </a:extLst>
              </a:tr>
              <a:tr h="370840">
                <a:tc>
                  <a:txBody>
                    <a:bodyPr/>
                    <a:lstStyle/>
                    <a:p>
                      <a:r>
                        <a:rPr lang="en-US"/>
                        <a:t>Increase safety for oncoming drivers</a:t>
                      </a:r>
                    </a:p>
                  </a:txBody>
                  <a:tcPr/>
                </a:tc>
                <a:tc>
                  <a:txBody>
                    <a:bodyPr/>
                    <a:lstStyle/>
                    <a:p>
                      <a:pPr marL="285750" indent="-285750">
                        <a:buFont typeface="Arial"/>
                        <a:buChar char="•"/>
                      </a:pPr>
                      <a:r>
                        <a:rPr lang="en-US"/>
                        <a:t>Adaptive beam to decrease glare and effects of flash blindness/afterimage</a:t>
                      </a:r>
                    </a:p>
                  </a:txBody>
                  <a:tcPr/>
                </a:tc>
                <a:extLst>
                  <a:ext uri="{0D108BD9-81ED-4DB2-BD59-A6C34878D82A}">
                    <a16:rowId xmlns:a16="http://schemas.microsoft.com/office/drawing/2014/main" val="3984026371"/>
                  </a:ext>
                </a:extLst>
              </a:tr>
              <a:tr h="370840">
                <a:tc>
                  <a:txBody>
                    <a:bodyPr/>
                    <a:lstStyle/>
                    <a:p>
                      <a:r>
                        <a:rPr lang="en-US"/>
                        <a:t>Abide by Florida Laws on lighting requirements during specific weather conditions</a:t>
                      </a:r>
                    </a:p>
                  </a:txBody>
                  <a:tcPr/>
                </a:tc>
                <a:tc>
                  <a:txBody>
                    <a:bodyPr/>
                    <a:lstStyle/>
                    <a:p>
                      <a:pPr marL="285750" indent="-285750">
                        <a:buFont typeface="Arial"/>
                        <a:buChar char="•"/>
                      </a:pPr>
                      <a:r>
                        <a:rPr lang="en-US"/>
                        <a:t>Turn on Headlights with rain, fog or smoke</a:t>
                      </a:r>
                    </a:p>
                    <a:p>
                      <a:pPr marL="285750" lvl="0" indent="-285750">
                        <a:buFont typeface="Arial"/>
                        <a:buChar char="•"/>
                      </a:pPr>
                      <a:r>
                        <a:rPr lang="en-US"/>
                        <a:t>Only use Low beams and Fog lights during rain, fog and smoke conditions (Eliminates tunnel effect)</a:t>
                      </a:r>
                    </a:p>
                    <a:p>
                      <a:pPr marL="285750" lvl="0" indent="-285750">
                        <a:buFont typeface="Arial"/>
                        <a:buChar char="•"/>
                      </a:pPr>
                      <a:r>
                        <a:rPr lang="en-US"/>
                        <a:t>Lights on from dusk to dawn hours</a:t>
                      </a:r>
                    </a:p>
                  </a:txBody>
                  <a:tcPr/>
                </a:tc>
                <a:extLst>
                  <a:ext uri="{0D108BD9-81ED-4DB2-BD59-A6C34878D82A}">
                    <a16:rowId xmlns:a16="http://schemas.microsoft.com/office/drawing/2014/main" val="945593780"/>
                  </a:ext>
                </a:extLst>
              </a:tr>
            </a:tbl>
          </a:graphicData>
        </a:graphic>
      </p:graphicFrame>
    </p:spTree>
    <p:extLst>
      <p:ext uri="{BB962C8B-B14F-4D97-AF65-F5344CB8AC3E}">
        <p14:creationId xmlns:p14="http://schemas.microsoft.com/office/powerpoint/2010/main" val="6628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AE9B-3A19-4CAC-B151-AFF4A91E7CE1}"/>
              </a:ext>
            </a:extLst>
          </p:cNvPr>
          <p:cNvSpPr>
            <a:spLocks noGrp="1"/>
          </p:cNvSpPr>
          <p:nvPr>
            <p:ph type="title"/>
          </p:nvPr>
        </p:nvSpPr>
        <p:spPr/>
        <p:txBody>
          <a:bodyPr/>
          <a:lstStyle/>
          <a:p>
            <a:r>
              <a:rPr lang="en-US">
                <a:cs typeface="Calibri Light"/>
              </a:rPr>
              <a:t>Work Distribution </a:t>
            </a:r>
            <a:endParaRPr lang="en-US"/>
          </a:p>
        </p:txBody>
      </p:sp>
      <p:graphicFrame>
        <p:nvGraphicFramePr>
          <p:cNvPr id="4" name="Table 4">
            <a:extLst>
              <a:ext uri="{FF2B5EF4-FFF2-40B4-BE49-F238E27FC236}">
                <a16:creationId xmlns:a16="http://schemas.microsoft.com/office/drawing/2014/main" id="{AB18CB56-C820-4107-954F-4DC8E4289245}"/>
              </a:ext>
            </a:extLst>
          </p:cNvPr>
          <p:cNvGraphicFramePr>
            <a:graphicFrameLocks noGrp="1"/>
          </p:cNvGraphicFramePr>
          <p:nvPr>
            <p:extLst>
              <p:ext uri="{D42A27DB-BD31-4B8C-83A1-F6EECF244321}">
                <p14:modId xmlns:p14="http://schemas.microsoft.com/office/powerpoint/2010/main" val="1902572825"/>
              </p:ext>
            </p:extLst>
          </p:nvPr>
        </p:nvGraphicFramePr>
        <p:xfrm>
          <a:off x="677334" y="1633163"/>
          <a:ext cx="8822260" cy="4988552"/>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764452">
                  <a:extLst>
                    <a:ext uri="{9D8B030D-6E8A-4147-A177-3AD203B41FA5}">
                      <a16:colId xmlns:a16="http://schemas.microsoft.com/office/drawing/2014/main" val="1563338092"/>
                    </a:ext>
                  </a:extLst>
                </a:gridCol>
                <a:gridCol w="1764452">
                  <a:extLst>
                    <a:ext uri="{9D8B030D-6E8A-4147-A177-3AD203B41FA5}">
                      <a16:colId xmlns:a16="http://schemas.microsoft.com/office/drawing/2014/main" val="30958894"/>
                    </a:ext>
                  </a:extLst>
                </a:gridCol>
                <a:gridCol w="1764452">
                  <a:extLst>
                    <a:ext uri="{9D8B030D-6E8A-4147-A177-3AD203B41FA5}">
                      <a16:colId xmlns:a16="http://schemas.microsoft.com/office/drawing/2014/main" val="1487432850"/>
                    </a:ext>
                  </a:extLst>
                </a:gridCol>
                <a:gridCol w="1764452">
                  <a:extLst>
                    <a:ext uri="{9D8B030D-6E8A-4147-A177-3AD203B41FA5}">
                      <a16:colId xmlns:a16="http://schemas.microsoft.com/office/drawing/2014/main" val="2393132410"/>
                    </a:ext>
                  </a:extLst>
                </a:gridCol>
                <a:gridCol w="1764452">
                  <a:extLst>
                    <a:ext uri="{9D8B030D-6E8A-4147-A177-3AD203B41FA5}">
                      <a16:colId xmlns:a16="http://schemas.microsoft.com/office/drawing/2014/main" val="2619754726"/>
                    </a:ext>
                  </a:extLst>
                </a:gridCol>
              </a:tblGrid>
              <a:tr h="370840">
                <a:tc>
                  <a:txBody>
                    <a:bodyPr/>
                    <a:lstStyle/>
                    <a:p>
                      <a:pPr algn="ctr"/>
                      <a:endParaRPr lang="en-US"/>
                    </a:p>
                  </a:txBody>
                  <a:tcPr anchor="ctr"/>
                </a:tc>
                <a:tc>
                  <a:txBody>
                    <a:bodyPr/>
                    <a:lstStyle/>
                    <a:p>
                      <a:pPr algn="ctr"/>
                      <a:r>
                        <a:rPr lang="en-US"/>
                        <a:t>Justin Kleier</a:t>
                      </a:r>
                    </a:p>
                  </a:txBody>
                  <a:tcPr anchor="ctr"/>
                </a:tc>
                <a:tc>
                  <a:txBody>
                    <a:bodyPr/>
                    <a:lstStyle/>
                    <a:p>
                      <a:pPr algn="ctr"/>
                      <a:r>
                        <a:rPr lang="en-US"/>
                        <a:t>Michael Zeiher</a:t>
                      </a:r>
                      <a:endParaRPr lang="en-US" err="1"/>
                    </a:p>
                  </a:txBody>
                  <a:tcPr anchor="ctr"/>
                </a:tc>
                <a:tc>
                  <a:txBody>
                    <a:bodyPr/>
                    <a:lstStyle/>
                    <a:p>
                      <a:pPr algn="ctr"/>
                      <a:r>
                        <a:rPr lang="en-US"/>
                        <a:t>Justin Owle</a:t>
                      </a:r>
                    </a:p>
                  </a:txBody>
                  <a:tcPr anchor="ctr"/>
                </a:tc>
                <a:tc>
                  <a:txBody>
                    <a:bodyPr/>
                    <a:lstStyle/>
                    <a:p>
                      <a:pPr algn="ctr"/>
                      <a:r>
                        <a:rPr lang="en-US"/>
                        <a:t>Ivan Bernal Garcia</a:t>
                      </a:r>
                    </a:p>
                  </a:txBody>
                  <a:tcPr anchor="ctr"/>
                </a:tc>
                <a:extLst>
                  <a:ext uri="{0D108BD9-81ED-4DB2-BD59-A6C34878D82A}">
                    <a16:rowId xmlns:a16="http://schemas.microsoft.com/office/drawing/2014/main" val="2882477339"/>
                  </a:ext>
                </a:extLst>
              </a:tr>
              <a:tr h="370840">
                <a:tc>
                  <a:txBody>
                    <a:bodyPr/>
                    <a:lstStyle/>
                    <a:p>
                      <a:pPr algn="ctr"/>
                      <a:r>
                        <a:rPr lang="en-US"/>
                        <a:t>LEDs</a:t>
                      </a:r>
                    </a:p>
                  </a:txBody>
                  <a:tcPr anchor="ctr"/>
                </a:tc>
                <a:tc>
                  <a:txBody>
                    <a:bodyPr/>
                    <a:lstStyle/>
                    <a:p>
                      <a:pPr algn="ctr"/>
                      <a:r>
                        <a:rPr lang="en-US"/>
                        <a:t>PRIMARY</a:t>
                      </a:r>
                    </a:p>
                  </a:txBody>
                  <a:tcPr anchor="ctr"/>
                </a:tc>
                <a:tc>
                  <a:txBody>
                    <a:bodyPr/>
                    <a:lstStyle/>
                    <a:p>
                      <a:pPr algn="ctr"/>
                      <a:r>
                        <a:rPr lang="en-US"/>
                        <a:t>SECONDARY</a:t>
                      </a:r>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1364646214"/>
                  </a:ext>
                </a:extLst>
              </a:tr>
              <a:tr h="370840">
                <a:tc>
                  <a:txBody>
                    <a:bodyPr/>
                    <a:lstStyle/>
                    <a:p>
                      <a:pPr algn="ctr"/>
                      <a:r>
                        <a:rPr lang="en-US"/>
                        <a:t>Low Beams</a:t>
                      </a:r>
                    </a:p>
                  </a:txBody>
                  <a:tcPr anchor="ctr"/>
                </a:tc>
                <a:tc>
                  <a:txBody>
                    <a:bodyPr/>
                    <a:lstStyle/>
                    <a:p>
                      <a:pPr algn="ctr"/>
                      <a:r>
                        <a:rPr lang="en-US"/>
                        <a:t>PRIMARY</a:t>
                      </a:r>
                    </a:p>
                  </a:txBody>
                  <a:tcPr anchor="ctr"/>
                </a:tc>
                <a:tc>
                  <a:txBody>
                    <a:bodyPr/>
                    <a:lstStyle/>
                    <a:p>
                      <a:pPr algn="ctr"/>
                      <a:r>
                        <a:rPr lang="en-US"/>
                        <a:t>PRIMARY</a:t>
                      </a:r>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2234015294"/>
                  </a:ext>
                </a:extLst>
              </a:tr>
              <a:tr h="370840">
                <a:tc>
                  <a:txBody>
                    <a:bodyPr/>
                    <a:lstStyle/>
                    <a:p>
                      <a:pPr algn="ctr"/>
                      <a:r>
                        <a:rPr lang="en-US"/>
                        <a:t>High beams</a:t>
                      </a:r>
                    </a:p>
                  </a:txBody>
                  <a:tcPr anchor="ctr"/>
                </a:tc>
                <a:tc>
                  <a:txBody>
                    <a:bodyPr/>
                    <a:lstStyle/>
                    <a:p>
                      <a:pPr algn="ctr"/>
                      <a:r>
                        <a:rPr lang="en-US"/>
                        <a:t>SECONDARY</a:t>
                      </a:r>
                    </a:p>
                  </a:txBody>
                  <a:tcPr anchor="ctr"/>
                </a:tc>
                <a:tc>
                  <a:txBody>
                    <a:bodyPr/>
                    <a:lstStyle/>
                    <a:p>
                      <a:pPr algn="ctr"/>
                      <a:r>
                        <a:rPr lang="en-US"/>
                        <a:t>PRIMARY</a:t>
                      </a:r>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2391956315"/>
                  </a:ext>
                </a:extLst>
              </a:tr>
              <a:tr h="370840">
                <a:tc>
                  <a:txBody>
                    <a:bodyPr/>
                    <a:lstStyle/>
                    <a:p>
                      <a:pPr algn="ctr"/>
                      <a:r>
                        <a:rPr lang="en-US"/>
                        <a:t>Rain Sensor</a:t>
                      </a:r>
                    </a:p>
                  </a:txBody>
                  <a:tcPr anchor="ctr"/>
                </a:tc>
                <a:tc>
                  <a:txBody>
                    <a:bodyPr/>
                    <a:lstStyle/>
                    <a:p>
                      <a:pPr algn="ctr"/>
                      <a:r>
                        <a:rPr lang="en-US"/>
                        <a:t>PRIMARY</a:t>
                      </a:r>
                    </a:p>
                  </a:txBody>
                  <a:tcPr anchor="ctr"/>
                </a:tc>
                <a:tc>
                  <a:txBody>
                    <a:bodyPr/>
                    <a:lstStyle/>
                    <a:p>
                      <a:pPr algn="ctr"/>
                      <a:r>
                        <a:rPr lang="en-US"/>
                        <a:t>SECONDARY</a:t>
                      </a:r>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544553081"/>
                  </a:ext>
                </a:extLst>
              </a:tr>
              <a:tr h="370840">
                <a:tc>
                  <a:txBody>
                    <a:bodyPr/>
                    <a:lstStyle/>
                    <a:p>
                      <a:pPr algn="ctr"/>
                      <a:r>
                        <a:rPr lang="en-US"/>
                        <a:t>Fog lights</a:t>
                      </a:r>
                    </a:p>
                  </a:txBody>
                  <a:tcPr anchor="ctr"/>
                </a:tc>
                <a:tc>
                  <a:txBody>
                    <a:bodyPr/>
                    <a:lstStyle/>
                    <a:p>
                      <a:pPr algn="ctr"/>
                      <a:r>
                        <a:rPr lang="en-US"/>
                        <a:t>SECONDARY</a:t>
                      </a:r>
                    </a:p>
                  </a:txBody>
                  <a:tcPr anchor="ctr"/>
                </a:tc>
                <a:tc>
                  <a:txBody>
                    <a:bodyPr/>
                    <a:lstStyle/>
                    <a:p>
                      <a:pPr algn="ctr"/>
                      <a:r>
                        <a:rPr lang="en-US"/>
                        <a:t>PRIMARY</a:t>
                      </a:r>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1285707650"/>
                  </a:ext>
                </a:extLst>
              </a:tr>
              <a:tr h="370839">
                <a:tc>
                  <a:txBody>
                    <a:bodyPr/>
                    <a:lstStyle/>
                    <a:p>
                      <a:pPr lvl="0" algn="ctr">
                        <a:buNone/>
                      </a:pPr>
                      <a:r>
                        <a:rPr lang="en-US"/>
                        <a:t>Ambient Light </a:t>
                      </a:r>
                    </a:p>
                  </a:txBody>
                  <a:tcPr anchor="ctr"/>
                </a:tc>
                <a:tc>
                  <a:txBody>
                    <a:bodyPr/>
                    <a:lstStyle/>
                    <a:p>
                      <a:pPr lvl="0" algn="ctr">
                        <a:buNone/>
                      </a:pPr>
                      <a:r>
                        <a:rPr lang="en-US"/>
                        <a:t>PRIMARY</a:t>
                      </a:r>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endParaRPr lang="en-US"/>
                    </a:p>
                  </a:txBody>
                  <a:tcPr anchor="ctr"/>
                </a:tc>
                <a:extLst>
                  <a:ext uri="{0D108BD9-81ED-4DB2-BD59-A6C34878D82A}">
                    <a16:rowId xmlns:a16="http://schemas.microsoft.com/office/drawing/2014/main" val="448978642"/>
                  </a:ext>
                </a:extLst>
              </a:tr>
              <a:tr h="370839">
                <a:tc>
                  <a:txBody>
                    <a:bodyPr/>
                    <a:lstStyle/>
                    <a:p>
                      <a:pPr lvl="0" algn="ctr">
                        <a:buNone/>
                      </a:pPr>
                      <a:r>
                        <a:rPr lang="en-US"/>
                        <a:t>LED Drivers</a:t>
                      </a:r>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r>
                        <a:rPr lang="en-US"/>
                        <a:t>PRIMARY</a:t>
                      </a:r>
                    </a:p>
                  </a:txBody>
                  <a:tcPr anchor="ctr"/>
                </a:tc>
                <a:extLst>
                  <a:ext uri="{0D108BD9-81ED-4DB2-BD59-A6C34878D82A}">
                    <a16:rowId xmlns:a16="http://schemas.microsoft.com/office/drawing/2014/main" val="1771620781"/>
                  </a:ext>
                </a:extLst>
              </a:tr>
              <a:tr h="370838">
                <a:tc>
                  <a:txBody>
                    <a:bodyPr/>
                    <a:lstStyle/>
                    <a:p>
                      <a:pPr lvl="0" algn="ctr">
                        <a:buNone/>
                      </a:pPr>
                      <a:r>
                        <a:rPr lang="en-US"/>
                        <a:t>PCB</a:t>
                      </a:r>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r>
                        <a:rPr lang="en-US"/>
                        <a:t>SECONDARY</a:t>
                      </a:r>
                    </a:p>
                  </a:txBody>
                  <a:tcPr anchor="ctr"/>
                </a:tc>
                <a:tc>
                  <a:txBody>
                    <a:bodyPr/>
                    <a:lstStyle/>
                    <a:p>
                      <a:pPr lvl="0" algn="ctr">
                        <a:buNone/>
                      </a:pPr>
                      <a:r>
                        <a:rPr lang="en-US"/>
                        <a:t>PRIMARY</a:t>
                      </a:r>
                    </a:p>
                  </a:txBody>
                  <a:tcPr anchor="ctr"/>
                </a:tc>
                <a:extLst>
                  <a:ext uri="{0D108BD9-81ED-4DB2-BD59-A6C34878D82A}">
                    <a16:rowId xmlns:a16="http://schemas.microsoft.com/office/drawing/2014/main" val="1116211061"/>
                  </a:ext>
                </a:extLst>
              </a:tr>
              <a:tr h="370838">
                <a:tc>
                  <a:txBody>
                    <a:bodyPr/>
                    <a:lstStyle/>
                    <a:p>
                      <a:pPr lvl="0" algn="ctr">
                        <a:buNone/>
                      </a:pPr>
                      <a:r>
                        <a:rPr lang="en-US"/>
                        <a:t>MCU</a:t>
                      </a:r>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r>
                        <a:rPr lang="en-US"/>
                        <a:t>PRIMARY</a:t>
                      </a:r>
                    </a:p>
                  </a:txBody>
                  <a:tcPr anchor="ctr"/>
                </a:tc>
                <a:tc>
                  <a:txBody>
                    <a:bodyPr/>
                    <a:lstStyle/>
                    <a:p>
                      <a:pPr lvl="0" algn="ctr">
                        <a:buNone/>
                      </a:pPr>
                      <a:r>
                        <a:rPr lang="en-US"/>
                        <a:t>SECONDARY</a:t>
                      </a:r>
                    </a:p>
                  </a:txBody>
                  <a:tcPr anchor="ctr"/>
                </a:tc>
                <a:extLst>
                  <a:ext uri="{0D108BD9-81ED-4DB2-BD59-A6C34878D82A}">
                    <a16:rowId xmlns:a16="http://schemas.microsoft.com/office/drawing/2014/main" val="2885841789"/>
                  </a:ext>
                </a:extLst>
              </a:tr>
              <a:tr h="370838">
                <a:tc>
                  <a:txBody>
                    <a:bodyPr/>
                    <a:lstStyle/>
                    <a:p>
                      <a:pPr lvl="0" algn="ctr">
                        <a:buNone/>
                      </a:pPr>
                      <a:r>
                        <a:rPr lang="en-US"/>
                        <a:t>Camera</a:t>
                      </a:r>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r>
                        <a:rPr lang="en-US"/>
                        <a:t>PRIMARY</a:t>
                      </a:r>
                    </a:p>
                  </a:txBody>
                  <a:tcPr anchor="ctr"/>
                </a:tc>
                <a:tc>
                  <a:txBody>
                    <a:bodyPr/>
                    <a:lstStyle/>
                    <a:p>
                      <a:pPr lvl="0" algn="ctr">
                        <a:buNone/>
                      </a:pPr>
                      <a:endParaRPr lang="en-US"/>
                    </a:p>
                  </a:txBody>
                  <a:tcPr anchor="ctr"/>
                </a:tc>
                <a:extLst>
                  <a:ext uri="{0D108BD9-81ED-4DB2-BD59-A6C34878D82A}">
                    <a16:rowId xmlns:a16="http://schemas.microsoft.com/office/drawing/2014/main" val="41564118"/>
                  </a:ext>
                </a:extLst>
              </a:tr>
              <a:tr h="370838">
                <a:tc>
                  <a:txBody>
                    <a:bodyPr/>
                    <a:lstStyle/>
                    <a:p>
                      <a:pPr lvl="0" algn="ctr">
                        <a:buNone/>
                      </a:pPr>
                      <a:r>
                        <a:rPr lang="en-US"/>
                        <a:t>Image Processing</a:t>
                      </a:r>
                    </a:p>
                  </a:txBody>
                  <a:tcPr anchor="ctr"/>
                </a:tc>
                <a:tc>
                  <a:txBody>
                    <a:bodyPr/>
                    <a:lstStyle/>
                    <a:p>
                      <a:pPr lvl="0" algn="ctr">
                        <a:buNone/>
                      </a:pPr>
                      <a:endParaRPr lang="en-US"/>
                    </a:p>
                  </a:txBody>
                  <a:tcPr anchor="ctr"/>
                </a:tc>
                <a:tc>
                  <a:txBody>
                    <a:bodyPr/>
                    <a:lstStyle/>
                    <a:p>
                      <a:pPr lvl="0" algn="ctr">
                        <a:buNone/>
                      </a:pPr>
                      <a:endParaRPr lang="en-US"/>
                    </a:p>
                  </a:txBody>
                  <a:tcPr anchor="ctr"/>
                </a:tc>
                <a:tc>
                  <a:txBody>
                    <a:bodyPr/>
                    <a:lstStyle/>
                    <a:p>
                      <a:pPr lvl="0" algn="ctr">
                        <a:buNone/>
                      </a:pPr>
                      <a:r>
                        <a:rPr lang="en-US"/>
                        <a:t>PRIMARY</a:t>
                      </a:r>
                    </a:p>
                  </a:txBody>
                  <a:tcPr anchor="ctr"/>
                </a:tc>
                <a:tc>
                  <a:txBody>
                    <a:bodyPr/>
                    <a:lstStyle/>
                    <a:p>
                      <a:pPr lvl="0" algn="ctr">
                        <a:buNone/>
                      </a:pPr>
                      <a:endParaRPr lang="en-US"/>
                    </a:p>
                  </a:txBody>
                  <a:tcPr anchor="ctr"/>
                </a:tc>
                <a:extLst>
                  <a:ext uri="{0D108BD9-81ED-4DB2-BD59-A6C34878D82A}">
                    <a16:rowId xmlns:a16="http://schemas.microsoft.com/office/drawing/2014/main" val="715755407"/>
                  </a:ext>
                </a:extLst>
              </a:tr>
            </a:tbl>
          </a:graphicData>
        </a:graphic>
      </p:graphicFrame>
    </p:spTree>
    <p:extLst>
      <p:ext uri="{BB962C8B-B14F-4D97-AF65-F5344CB8AC3E}">
        <p14:creationId xmlns:p14="http://schemas.microsoft.com/office/powerpoint/2010/main" val="1656538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5914E-E57F-42B1-BF36-D2FD9D9E9162}"/>
              </a:ext>
            </a:extLst>
          </p:cNvPr>
          <p:cNvSpPr>
            <a:spLocks noGrp="1"/>
          </p:cNvSpPr>
          <p:nvPr>
            <p:ph type="title"/>
          </p:nvPr>
        </p:nvSpPr>
        <p:spPr/>
        <p:txBody>
          <a:bodyPr/>
          <a:lstStyle/>
          <a:p>
            <a:r>
              <a:rPr lang="en-US">
                <a:cs typeface="Calibri Light"/>
              </a:rPr>
              <a:t>Financing</a:t>
            </a:r>
            <a:endParaRPr lang="en-US"/>
          </a:p>
        </p:txBody>
      </p:sp>
      <p:sp>
        <p:nvSpPr>
          <p:cNvPr id="3" name="Content Placeholder 2">
            <a:extLst>
              <a:ext uri="{FF2B5EF4-FFF2-40B4-BE49-F238E27FC236}">
                <a16:creationId xmlns:a16="http://schemas.microsoft.com/office/drawing/2014/main" id="{56E387B9-126D-4D5B-B93B-E1B6E0FE8EC0}"/>
              </a:ext>
            </a:extLst>
          </p:cNvPr>
          <p:cNvSpPr>
            <a:spLocks noGrp="1"/>
          </p:cNvSpPr>
          <p:nvPr>
            <p:ph idx="1"/>
          </p:nvPr>
        </p:nvSpPr>
        <p:spPr/>
        <p:txBody>
          <a:bodyPr vert="horz" lIns="91440" tIns="45720" rIns="91440" bIns="45720" rtlCol="0" anchor="t">
            <a:normAutofit/>
          </a:bodyPr>
          <a:lstStyle/>
          <a:p>
            <a:r>
              <a:rPr lang="en-US">
                <a:cs typeface="Calibri"/>
              </a:rPr>
              <a:t>This project is funded entirely by the group. Our goal was to keep the cost of the project below $500. </a:t>
            </a:r>
          </a:p>
          <a:p>
            <a:r>
              <a:rPr lang="en-US">
                <a:cs typeface="Calibri"/>
              </a:rPr>
              <a:t>We are over budget at $623.21</a:t>
            </a:r>
          </a:p>
          <a:p>
            <a:r>
              <a:rPr lang="en-US">
                <a:cs typeface="Calibri"/>
              </a:rPr>
              <a:t>We went over budget due to thorough prototyping and having to purchase excess materials and equipment needed that were not accessible with  current events. (Scrap aluminum, acrylic, passive electrical components and shipping)</a:t>
            </a:r>
          </a:p>
          <a:p>
            <a:r>
              <a:rPr lang="en-US">
                <a:cs typeface="Calibri"/>
              </a:rPr>
              <a:t>Overall cost is over budget but as some components were personally loaned to the project from members, the amount truly spent is currently $534.41.</a:t>
            </a:r>
            <a:endParaRPr lang="en-US"/>
          </a:p>
        </p:txBody>
      </p:sp>
    </p:spTree>
    <p:extLst>
      <p:ext uri="{BB962C8B-B14F-4D97-AF65-F5344CB8AC3E}">
        <p14:creationId xmlns:p14="http://schemas.microsoft.com/office/powerpoint/2010/main" val="1749036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B10F-E37D-4107-9252-1F783DF0E6D7}"/>
              </a:ext>
            </a:extLst>
          </p:cNvPr>
          <p:cNvSpPr>
            <a:spLocks noGrp="1"/>
          </p:cNvSpPr>
          <p:nvPr>
            <p:ph type="title"/>
          </p:nvPr>
        </p:nvSpPr>
        <p:spPr/>
        <p:txBody>
          <a:bodyPr/>
          <a:lstStyle/>
          <a:p>
            <a:r>
              <a:rPr lang="en-US">
                <a:cs typeface="Calibri Light"/>
              </a:rPr>
              <a:t>Budget</a:t>
            </a:r>
            <a:endParaRPr lang="en-US"/>
          </a:p>
        </p:txBody>
      </p:sp>
      <p:pic>
        <p:nvPicPr>
          <p:cNvPr id="3" name="Picture 2">
            <a:extLst>
              <a:ext uri="{FF2B5EF4-FFF2-40B4-BE49-F238E27FC236}">
                <a16:creationId xmlns:a16="http://schemas.microsoft.com/office/drawing/2014/main" id="{F544F2A4-8ECE-40D9-95F1-C2AFA5CF419D}"/>
              </a:ext>
            </a:extLst>
          </p:cNvPr>
          <p:cNvPicPr>
            <a:picLocks noChangeAspect="1"/>
          </p:cNvPicPr>
          <p:nvPr/>
        </p:nvPicPr>
        <p:blipFill>
          <a:blip r:embed="rId2"/>
          <a:stretch>
            <a:fillRect/>
          </a:stretch>
        </p:blipFill>
        <p:spPr>
          <a:xfrm>
            <a:off x="2283088" y="1269999"/>
            <a:ext cx="5277041" cy="5418657"/>
          </a:xfrm>
          <a:prstGeom prst="rect">
            <a:avLst/>
          </a:prstGeom>
        </p:spPr>
      </p:pic>
    </p:spTree>
    <p:extLst>
      <p:ext uri="{BB962C8B-B14F-4D97-AF65-F5344CB8AC3E}">
        <p14:creationId xmlns:p14="http://schemas.microsoft.com/office/powerpoint/2010/main" val="3728608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BB10F-E37D-4107-9252-1F783DF0E6D7}"/>
              </a:ext>
            </a:extLst>
          </p:cNvPr>
          <p:cNvSpPr>
            <a:spLocks noGrp="1"/>
          </p:cNvSpPr>
          <p:nvPr>
            <p:ph type="title"/>
          </p:nvPr>
        </p:nvSpPr>
        <p:spPr>
          <a:xfrm>
            <a:off x="1205654" y="2235200"/>
            <a:ext cx="9137226" cy="1971040"/>
          </a:xfrm>
        </p:spPr>
        <p:txBody>
          <a:bodyPr/>
          <a:lstStyle/>
          <a:p>
            <a:r>
              <a:rPr lang="en-US" dirty="0">
                <a:cs typeface="Calibri Light"/>
              </a:rPr>
              <a:t>Issues With Final Product</a:t>
            </a:r>
            <a:endParaRPr lang="en-US" dirty="0"/>
          </a:p>
        </p:txBody>
      </p:sp>
    </p:spTree>
    <p:extLst>
      <p:ext uri="{BB962C8B-B14F-4D97-AF65-F5344CB8AC3E}">
        <p14:creationId xmlns:p14="http://schemas.microsoft.com/office/powerpoint/2010/main" val="2486761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FAE2-48CC-46F3-BF51-BBEEA0436671}"/>
              </a:ext>
            </a:extLst>
          </p:cNvPr>
          <p:cNvSpPr>
            <a:spLocks noGrp="1"/>
          </p:cNvSpPr>
          <p:nvPr>
            <p:ph type="title"/>
          </p:nvPr>
        </p:nvSpPr>
        <p:spPr>
          <a:xfrm>
            <a:off x="4450727" y="2965044"/>
            <a:ext cx="3290546" cy="927911"/>
          </a:xfrm>
        </p:spPr>
        <p:txBody>
          <a:bodyPr>
            <a:normAutofit/>
          </a:bodyPr>
          <a:lstStyle/>
          <a:p>
            <a:r>
              <a:rPr lang="en-US" sz="5400">
                <a:cs typeface="Calibri Light"/>
              </a:rPr>
              <a:t>Questions</a:t>
            </a:r>
            <a:endParaRPr lang="en-US" sz="5400"/>
          </a:p>
        </p:txBody>
      </p:sp>
    </p:spTree>
    <p:extLst>
      <p:ext uri="{BB962C8B-B14F-4D97-AF65-F5344CB8AC3E}">
        <p14:creationId xmlns:p14="http://schemas.microsoft.com/office/powerpoint/2010/main" val="88044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BF3D-AD49-4914-B7BB-DC0AA4B0985F}"/>
              </a:ext>
            </a:extLst>
          </p:cNvPr>
          <p:cNvSpPr>
            <a:spLocks noGrp="1"/>
          </p:cNvSpPr>
          <p:nvPr>
            <p:ph type="title"/>
          </p:nvPr>
        </p:nvSpPr>
        <p:spPr/>
        <p:txBody>
          <a:bodyPr/>
          <a:lstStyle/>
          <a:p>
            <a:r>
              <a:rPr lang="en-US">
                <a:cs typeface="Calibri Light"/>
              </a:rPr>
              <a:t>Specification</a:t>
            </a:r>
            <a:endParaRPr lang="en-US"/>
          </a:p>
        </p:txBody>
      </p:sp>
      <p:graphicFrame>
        <p:nvGraphicFramePr>
          <p:cNvPr id="4" name="Table 4">
            <a:extLst>
              <a:ext uri="{FF2B5EF4-FFF2-40B4-BE49-F238E27FC236}">
                <a16:creationId xmlns:a16="http://schemas.microsoft.com/office/drawing/2014/main" id="{EC03E655-5A1F-41A5-9C9C-EE5AE6E07076}"/>
              </a:ext>
            </a:extLst>
          </p:cNvPr>
          <p:cNvGraphicFramePr>
            <a:graphicFrameLocks noGrp="1"/>
          </p:cNvGraphicFramePr>
          <p:nvPr>
            <p:ph idx="1"/>
            <p:extLst>
              <p:ext uri="{D42A27DB-BD31-4B8C-83A1-F6EECF244321}">
                <p14:modId xmlns:p14="http://schemas.microsoft.com/office/powerpoint/2010/main" val="3010270995"/>
              </p:ext>
            </p:extLst>
          </p:nvPr>
        </p:nvGraphicFramePr>
        <p:xfrm>
          <a:off x="949139" y="1524921"/>
          <a:ext cx="9470288" cy="4023360"/>
        </p:xfrm>
        <a:graphic>
          <a:graphicData uri="http://schemas.openxmlformats.org/drawingml/2006/table">
            <a:tbl>
              <a:tblPr bandRow="1">
                <a:tableStyleId>{5C22544A-7EE6-4342-B048-85BDC9FD1C3A}</a:tableStyleId>
              </a:tblPr>
              <a:tblGrid>
                <a:gridCol w="581890">
                  <a:extLst>
                    <a:ext uri="{9D8B030D-6E8A-4147-A177-3AD203B41FA5}">
                      <a16:colId xmlns:a16="http://schemas.microsoft.com/office/drawing/2014/main" val="3129394545"/>
                    </a:ext>
                  </a:extLst>
                </a:gridCol>
                <a:gridCol w="8888398">
                  <a:extLst>
                    <a:ext uri="{9D8B030D-6E8A-4147-A177-3AD203B41FA5}">
                      <a16:colId xmlns:a16="http://schemas.microsoft.com/office/drawing/2014/main" val="4112058030"/>
                    </a:ext>
                  </a:extLst>
                </a:gridCol>
              </a:tblGrid>
              <a:tr h="343424">
                <a:tc>
                  <a:txBody>
                    <a:bodyPr/>
                    <a:lstStyle/>
                    <a:p>
                      <a:r>
                        <a:rPr lang="en-US"/>
                        <a:t>1.</a:t>
                      </a:r>
                    </a:p>
                  </a:txBody>
                  <a:tcPr/>
                </a:tc>
                <a:tc>
                  <a:txBody>
                    <a:bodyPr/>
                    <a:lstStyle/>
                    <a:p>
                      <a:pPr lvl="0">
                        <a:buNone/>
                      </a:pPr>
                      <a:r>
                        <a:rPr lang="en-US" sz="1800" b="0" i="0" u="none" strike="noStrike" noProof="0">
                          <a:latin typeface="Calibri"/>
                        </a:rPr>
                        <a:t>FDOT (Florida Department of Transportation) standards</a:t>
                      </a:r>
                      <a:endParaRPr lang="en-US"/>
                    </a:p>
                  </a:txBody>
                  <a:tcPr/>
                </a:tc>
                <a:extLst>
                  <a:ext uri="{0D108BD9-81ED-4DB2-BD59-A6C34878D82A}">
                    <a16:rowId xmlns:a16="http://schemas.microsoft.com/office/drawing/2014/main" val="3695415626"/>
                  </a:ext>
                </a:extLst>
              </a:tr>
              <a:tr h="343424">
                <a:tc>
                  <a:txBody>
                    <a:bodyPr/>
                    <a:lstStyle/>
                    <a:p>
                      <a:r>
                        <a:rPr lang="en-US"/>
                        <a:t>2.</a:t>
                      </a:r>
                    </a:p>
                  </a:txBody>
                  <a:tcPr/>
                </a:tc>
                <a:tc>
                  <a:txBody>
                    <a:bodyPr/>
                    <a:lstStyle/>
                    <a:p>
                      <a:pPr lvl="0">
                        <a:buNone/>
                      </a:pPr>
                      <a:r>
                        <a:rPr lang="en-US" sz="1800" b="0" i="0" u="none" strike="noStrike" noProof="0">
                          <a:latin typeface="Calibri"/>
                        </a:rPr>
                        <a:t>Rain, fog and ambient light sensor to signal headlights to turn on</a:t>
                      </a:r>
                      <a:endParaRPr lang="en-US"/>
                    </a:p>
                  </a:txBody>
                  <a:tcPr/>
                </a:tc>
                <a:extLst>
                  <a:ext uri="{0D108BD9-81ED-4DB2-BD59-A6C34878D82A}">
                    <a16:rowId xmlns:a16="http://schemas.microsoft.com/office/drawing/2014/main" val="1820361428"/>
                  </a:ext>
                </a:extLst>
              </a:tr>
              <a:tr h="343424">
                <a:tc>
                  <a:txBody>
                    <a:bodyPr/>
                    <a:lstStyle/>
                    <a:p>
                      <a:r>
                        <a:rPr lang="en-US"/>
                        <a:t>3.</a:t>
                      </a:r>
                    </a:p>
                  </a:txBody>
                  <a:tcPr/>
                </a:tc>
                <a:tc>
                  <a:txBody>
                    <a:bodyPr/>
                    <a:lstStyle/>
                    <a:p>
                      <a:pPr lvl="0">
                        <a:buNone/>
                      </a:pPr>
                      <a:r>
                        <a:rPr lang="en-US" sz="1800" b="0" i="0" u="none" strike="noStrike" noProof="0">
                          <a:latin typeface="Calibri"/>
                        </a:rPr>
                        <a:t>Image processing/ software to control the LED brightness and on off state</a:t>
                      </a:r>
                      <a:endParaRPr lang="en-US"/>
                    </a:p>
                  </a:txBody>
                  <a:tcPr/>
                </a:tc>
                <a:extLst>
                  <a:ext uri="{0D108BD9-81ED-4DB2-BD59-A6C34878D82A}">
                    <a16:rowId xmlns:a16="http://schemas.microsoft.com/office/drawing/2014/main" val="1528284568"/>
                  </a:ext>
                </a:extLst>
              </a:tr>
              <a:tr h="343424">
                <a:tc>
                  <a:txBody>
                    <a:bodyPr/>
                    <a:lstStyle/>
                    <a:p>
                      <a:r>
                        <a:rPr lang="en-US"/>
                        <a:t>5.</a:t>
                      </a:r>
                    </a:p>
                  </a:txBody>
                  <a:tcPr/>
                </a:tc>
                <a:tc>
                  <a:txBody>
                    <a:bodyPr/>
                    <a:lstStyle/>
                    <a:p>
                      <a:pPr lvl="0">
                        <a:buNone/>
                      </a:pPr>
                      <a:r>
                        <a:rPr lang="en-US" sz="1800" b="0" i="0" u="none" strike="noStrike" noProof="0">
                          <a:latin typeface="Calibri"/>
                        </a:rPr>
                        <a:t>12V at 20 Amps supply limit from car battery (Measure both turn on and constant state)</a:t>
                      </a:r>
                      <a:endParaRPr lang="en-US"/>
                    </a:p>
                  </a:txBody>
                  <a:tcPr/>
                </a:tc>
                <a:extLst>
                  <a:ext uri="{0D108BD9-81ED-4DB2-BD59-A6C34878D82A}">
                    <a16:rowId xmlns:a16="http://schemas.microsoft.com/office/drawing/2014/main" val="918942067"/>
                  </a:ext>
                </a:extLst>
              </a:tr>
              <a:tr h="343424">
                <a:tc>
                  <a:txBody>
                    <a:bodyPr/>
                    <a:lstStyle/>
                    <a:p>
                      <a:r>
                        <a:rPr lang="en-US"/>
                        <a:t>6.</a:t>
                      </a:r>
                    </a:p>
                  </a:txBody>
                  <a:tcPr/>
                </a:tc>
                <a:tc>
                  <a:txBody>
                    <a:bodyPr/>
                    <a:lstStyle/>
                    <a:p>
                      <a:pPr lvl="0">
                        <a:buNone/>
                      </a:pPr>
                      <a:r>
                        <a:rPr lang="en-US" sz="1800" b="0" i="0" u="none" strike="noStrike" noProof="0">
                          <a:latin typeface="Calibri"/>
                        </a:rPr>
                        <a:t>Low beam LEDs Controlled by a microcontroller</a:t>
                      </a:r>
                      <a:endParaRPr lang="en-US"/>
                    </a:p>
                  </a:txBody>
                  <a:tcPr/>
                </a:tc>
                <a:extLst>
                  <a:ext uri="{0D108BD9-81ED-4DB2-BD59-A6C34878D82A}">
                    <a16:rowId xmlns:a16="http://schemas.microsoft.com/office/drawing/2014/main" val="2797393851"/>
                  </a:ext>
                </a:extLst>
              </a:tr>
              <a:tr h="343424">
                <a:tc>
                  <a:txBody>
                    <a:bodyPr/>
                    <a:lstStyle/>
                    <a:p>
                      <a:r>
                        <a:rPr lang="en-US"/>
                        <a:t>7.</a:t>
                      </a:r>
                    </a:p>
                  </a:txBody>
                  <a:tcPr/>
                </a:tc>
                <a:tc>
                  <a:txBody>
                    <a:bodyPr/>
                    <a:lstStyle/>
                    <a:p>
                      <a:pPr lvl="0">
                        <a:buNone/>
                      </a:pPr>
                      <a:r>
                        <a:rPr lang="en-US" sz="1800" b="0" i="0" u="none" strike="noStrike" noProof="0">
                          <a:latin typeface="Calibri"/>
                        </a:rPr>
                        <a:t>Sensor sampling 2 - 5 Hz</a:t>
                      </a:r>
                      <a:endParaRPr lang="en-US"/>
                    </a:p>
                  </a:txBody>
                  <a:tcPr/>
                </a:tc>
                <a:extLst>
                  <a:ext uri="{0D108BD9-81ED-4DB2-BD59-A6C34878D82A}">
                    <a16:rowId xmlns:a16="http://schemas.microsoft.com/office/drawing/2014/main" val="177391558"/>
                  </a:ext>
                </a:extLst>
              </a:tr>
              <a:tr h="343424">
                <a:tc>
                  <a:txBody>
                    <a:bodyPr/>
                    <a:lstStyle/>
                    <a:p>
                      <a:r>
                        <a:rPr lang="en-US"/>
                        <a:t>8.</a:t>
                      </a:r>
                    </a:p>
                  </a:txBody>
                  <a:tcPr/>
                </a:tc>
                <a:tc>
                  <a:txBody>
                    <a:bodyPr/>
                    <a:lstStyle/>
                    <a:p>
                      <a:pPr lvl="0">
                        <a:buNone/>
                      </a:pPr>
                      <a:r>
                        <a:rPr lang="en-US" sz="1800" b="0" i="0" u="none" strike="noStrike" noProof="0">
                          <a:latin typeface="Calibri"/>
                        </a:rPr>
                        <a:t>Must determine if there is an oncoming car</a:t>
                      </a:r>
                      <a:endParaRPr lang="en-US"/>
                    </a:p>
                  </a:txBody>
                  <a:tcPr/>
                </a:tc>
                <a:extLst>
                  <a:ext uri="{0D108BD9-81ED-4DB2-BD59-A6C34878D82A}">
                    <a16:rowId xmlns:a16="http://schemas.microsoft.com/office/drawing/2014/main" val="3841700569"/>
                  </a:ext>
                </a:extLst>
              </a:tr>
              <a:tr h="343424">
                <a:tc>
                  <a:txBody>
                    <a:bodyPr/>
                    <a:lstStyle/>
                    <a:p>
                      <a:r>
                        <a:rPr lang="en-US"/>
                        <a:t>9.</a:t>
                      </a:r>
                    </a:p>
                  </a:txBody>
                  <a:tcPr/>
                </a:tc>
                <a:tc>
                  <a:txBody>
                    <a:bodyPr/>
                    <a:lstStyle/>
                    <a:p>
                      <a:pPr lvl="0">
                        <a:buNone/>
                      </a:pPr>
                      <a:r>
                        <a:rPr lang="en-US" sz="1800" b="0" i="0" u="none" strike="noStrike" noProof="0">
                          <a:latin typeface="Calibri"/>
                        </a:rPr>
                        <a:t>Determine the position of the car or light source</a:t>
                      </a:r>
                      <a:endParaRPr lang="en-US"/>
                    </a:p>
                  </a:txBody>
                  <a:tcPr/>
                </a:tc>
                <a:extLst>
                  <a:ext uri="{0D108BD9-81ED-4DB2-BD59-A6C34878D82A}">
                    <a16:rowId xmlns:a16="http://schemas.microsoft.com/office/drawing/2014/main" val="2524491344"/>
                  </a:ext>
                </a:extLst>
              </a:tr>
              <a:tr h="343424">
                <a:tc>
                  <a:txBody>
                    <a:bodyPr/>
                    <a:lstStyle/>
                    <a:p>
                      <a:r>
                        <a:rPr lang="en-US"/>
                        <a:t>10.</a:t>
                      </a:r>
                    </a:p>
                  </a:txBody>
                  <a:tcPr/>
                </a:tc>
                <a:tc>
                  <a:txBody>
                    <a:bodyPr/>
                    <a:lstStyle/>
                    <a:p>
                      <a:pPr lvl="0">
                        <a:buNone/>
                      </a:pPr>
                      <a:r>
                        <a:rPr lang="en-US" sz="1800" b="0" i="0" u="none" strike="noStrike" noProof="0">
                          <a:latin typeface="Calibri"/>
                        </a:rPr>
                        <a:t>Consider back scatter from the headlight to help determine weather</a:t>
                      </a:r>
                      <a:endParaRPr lang="en-US"/>
                    </a:p>
                  </a:txBody>
                  <a:tcPr/>
                </a:tc>
                <a:extLst>
                  <a:ext uri="{0D108BD9-81ED-4DB2-BD59-A6C34878D82A}">
                    <a16:rowId xmlns:a16="http://schemas.microsoft.com/office/drawing/2014/main" val="323205760"/>
                  </a:ext>
                </a:extLst>
              </a:tr>
              <a:tr h="343424">
                <a:tc>
                  <a:txBody>
                    <a:bodyPr/>
                    <a:lstStyle/>
                    <a:p>
                      <a:pPr lvl="0">
                        <a:buNone/>
                      </a:pPr>
                      <a:r>
                        <a:rPr lang="en-US"/>
                        <a:t>11.</a:t>
                      </a:r>
                    </a:p>
                  </a:txBody>
                  <a:tcPr/>
                </a:tc>
                <a:tc>
                  <a:txBody>
                    <a:bodyPr/>
                    <a:lstStyle/>
                    <a:p>
                      <a:pPr lvl="0">
                        <a:buNone/>
                      </a:pPr>
                      <a:r>
                        <a:rPr lang="en-US" sz="1800" b="0" i="0" u="none" strike="noStrike" noProof="0">
                          <a:latin typeface="Calibri"/>
                        </a:rPr>
                        <a:t>Measure effective sensing distance</a:t>
                      </a:r>
                      <a:endParaRPr lang="en-US"/>
                    </a:p>
                  </a:txBody>
                  <a:tcPr/>
                </a:tc>
                <a:extLst>
                  <a:ext uri="{0D108BD9-81ED-4DB2-BD59-A6C34878D82A}">
                    <a16:rowId xmlns:a16="http://schemas.microsoft.com/office/drawing/2014/main" val="2643474557"/>
                  </a:ext>
                </a:extLst>
              </a:tr>
              <a:tr h="343424">
                <a:tc>
                  <a:txBody>
                    <a:bodyPr/>
                    <a:lstStyle/>
                    <a:p>
                      <a:r>
                        <a:rPr lang="en-US"/>
                        <a:t>12.</a:t>
                      </a:r>
                    </a:p>
                  </a:txBody>
                  <a:tcPr/>
                </a:tc>
                <a:tc>
                  <a:txBody>
                    <a:bodyPr/>
                    <a:lstStyle/>
                    <a:p>
                      <a:pPr lvl="0">
                        <a:buNone/>
                      </a:pPr>
                      <a:r>
                        <a:rPr lang="en-US" sz="1800" b="0" i="0" u="none" strike="noStrike" noProof="0">
                          <a:latin typeface="Calibri"/>
                        </a:rPr>
                        <a:t>Measure effective response time</a:t>
                      </a:r>
                      <a:endParaRPr lang="en-US"/>
                    </a:p>
                  </a:txBody>
                  <a:tcPr/>
                </a:tc>
                <a:extLst>
                  <a:ext uri="{0D108BD9-81ED-4DB2-BD59-A6C34878D82A}">
                    <a16:rowId xmlns:a16="http://schemas.microsoft.com/office/drawing/2014/main" val="1744933992"/>
                  </a:ext>
                </a:extLst>
              </a:tr>
            </a:tbl>
          </a:graphicData>
        </a:graphic>
      </p:graphicFrame>
    </p:spTree>
    <p:extLst>
      <p:ext uri="{BB962C8B-B14F-4D97-AF65-F5344CB8AC3E}">
        <p14:creationId xmlns:p14="http://schemas.microsoft.com/office/powerpoint/2010/main" val="361479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2518-2F83-419A-B3CC-DEF8DADF836A}"/>
              </a:ext>
            </a:extLst>
          </p:cNvPr>
          <p:cNvSpPr>
            <a:spLocks noGrp="1"/>
          </p:cNvSpPr>
          <p:nvPr>
            <p:ph type="title"/>
          </p:nvPr>
        </p:nvSpPr>
        <p:spPr/>
        <p:txBody>
          <a:bodyPr/>
          <a:lstStyle/>
          <a:p>
            <a:r>
              <a:rPr lang="en-US">
                <a:cs typeface="Calibri Light"/>
              </a:rPr>
              <a:t>System Block Diagram</a:t>
            </a:r>
            <a:endParaRPr lang="en-US"/>
          </a:p>
        </p:txBody>
      </p:sp>
      <p:pic>
        <p:nvPicPr>
          <p:cNvPr id="5" name="Picture 4">
            <a:extLst>
              <a:ext uri="{FF2B5EF4-FFF2-40B4-BE49-F238E27FC236}">
                <a16:creationId xmlns:a16="http://schemas.microsoft.com/office/drawing/2014/main" id="{EF9FFF70-D2AF-4A9C-AF28-2E9665C29572}"/>
              </a:ext>
            </a:extLst>
          </p:cNvPr>
          <p:cNvPicPr>
            <a:picLocks noChangeAspect="1"/>
          </p:cNvPicPr>
          <p:nvPr/>
        </p:nvPicPr>
        <p:blipFill rotWithShape="1">
          <a:blip r:embed="rId2">
            <a:extLst>
              <a:ext uri="{28A0092B-C50C-407E-A947-70E740481C1C}">
                <a14:useLocalDpi xmlns:a14="http://schemas.microsoft.com/office/drawing/2010/main" val="0"/>
              </a:ext>
            </a:extLst>
          </a:blip>
          <a:srcRect l="2016" r="21744" b="12986"/>
          <a:stretch/>
        </p:blipFill>
        <p:spPr>
          <a:xfrm>
            <a:off x="1058764" y="1415394"/>
            <a:ext cx="8745112" cy="5614246"/>
          </a:xfrm>
          <a:prstGeom prst="rect">
            <a:avLst/>
          </a:prstGeom>
        </p:spPr>
      </p:pic>
    </p:spTree>
    <p:extLst>
      <p:ext uri="{BB962C8B-B14F-4D97-AF65-F5344CB8AC3E}">
        <p14:creationId xmlns:p14="http://schemas.microsoft.com/office/powerpoint/2010/main" val="2657590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538B-9736-448B-9092-0D1C7DE69613}"/>
              </a:ext>
            </a:extLst>
          </p:cNvPr>
          <p:cNvSpPr>
            <a:spLocks noGrp="1"/>
          </p:cNvSpPr>
          <p:nvPr>
            <p:ph type="title"/>
          </p:nvPr>
        </p:nvSpPr>
        <p:spPr/>
        <p:txBody>
          <a:bodyPr/>
          <a:lstStyle/>
          <a:p>
            <a:r>
              <a:rPr lang="en-US">
                <a:cs typeface="Calibri Light"/>
              </a:rPr>
              <a:t>Optical Systems</a:t>
            </a:r>
            <a:endParaRPr lang="en-US"/>
          </a:p>
        </p:txBody>
      </p:sp>
      <p:sp>
        <p:nvSpPr>
          <p:cNvPr id="3" name="Content Placeholder 2">
            <a:extLst>
              <a:ext uri="{FF2B5EF4-FFF2-40B4-BE49-F238E27FC236}">
                <a16:creationId xmlns:a16="http://schemas.microsoft.com/office/drawing/2014/main" id="{6BF372C4-25C4-4AD7-AAF8-AC5E83A89AF5}"/>
              </a:ext>
            </a:extLst>
          </p:cNvPr>
          <p:cNvSpPr>
            <a:spLocks noGrp="1"/>
          </p:cNvSpPr>
          <p:nvPr>
            <p:ph idx="1"/>
          </p:nvPr>
        </p:nvSpPr>
        <p:spPr/>
        <p:txBody>
          <a:bodyPr vert="horz" lIns="91440" tIns="45720" rIns="91440" bIns="45720" rtlCol="0" anchor="t">
            <a:normAutofit/>
          </a:bodyPr>
          <a:lstStyle/>
          <a:p>
            <a:r>
              <a:rPr lang="en-US">
                <a:cs typeface="Calibri"/>
              </a:rPr>
              <a:t>Low Beam</a:t>
            </a:r>
          </a:p>
          <a:p>
            <a:r>
              <a:rPr lang="en-US">
                <a:cs typeface="Calibri"/>
              </a:rPr>
              <a:t>High Beam</a:t>
            </a:r>
          </a:p>
          <a:p>
            <a:r>
              <a:rPr lang="en-US">
                <a:cs typeface="Calibri"/>
              </a:rPr>
              <a:t>Fog Light</a:t>
            </a:r>
          </a:p>
          <a:p>
            <a:r>
              <a:rPr lang="en-US">
                <a:cs typeface="Calibri"/>
              </a:rPr>
              <a:t>Rain sensor</a:t>
            </a:r>
          </a:p>
          <a:p>
            <a:r>
              <a:rPr lang="en-US">
                <a:cs typeface="Calibri"/>
              </a:rPr>
              <a:t>Light Sensor </a:t>
            </a:r>
          </a:p>
        </p:txBody>
      </p:sp>
    </p:spTree>
    <p:extLst>
      <p:ext uri="{BB962C8B-B14F-4D97-AF65-F5344CB8AC3E}">
        <p14:creationId xmlns:p14="http://schemas.microsoft.com/office/powerpoint/2010/main" val="2784808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61F0-4A34-4FDB-BCCA-3AED650D510B}"/>
              </a:ext>
            </a:extLst>
          </p:cNvPr>
          <p:cNvSpPr>
            <a:spLocks noGrp="1"/>
          </p:cNvSpPr>
          <p:nvPr>
            <p:ph type="title"/>
          </p:nvPr>
        </p:nvSpPr>
        <p:spPr/>
        <p:txBody>
          <a:bodyPr/>
          <a:lstStyle/>
          <a:p>
            <a:r>
              <a:rPr lang="en-US"/>
              <a:t>Low Beam</a:t>
            </a:r>
          </a:p>
        </p:txBody>
      </p:sp>
      <p:sp>
        <p:nvSpPr>
          <p:cNvPr id="3" name="Content Placeholder 2">
            <a:extLst>
              <a:ext uri="{FF2B5EF4-FFF2-40B4-BE49-F238E27FC236}">
                <a16:creationId xmlns:a16="http://schemas.microsoft.com/office/drawing/2014/main" id="{4D5B8054-7F90-4653-9283-8AC82C91CC6F}"/>
              </a:ext>
            </a:extLst>
          </p:cNvPr>
          <p:cNvSpPr>
            <a:spLocks noGrp="1"/>
          </p:cNvSpPr>
          <p:nvPr>
            <p:ph idx="1"/>
          </p:nvPr>
        </p:nvSpPr>
        <p:spPr>
          <a:xfrm>
            <a:off x="546706" y="1610860"/>
            <a:ext cx="8596668" cy="3880773"/>
          </a:xfrm>
        </p:spPr>
        <p:txBody>
          <a:bodyPr/>
          <a:lstStyle/>
          <a:p>
            <a:r>
              <a:rPr lang="en-US"/>
              <a:t>Our low beam is the adaptive part of the system consisting of 5 LEDs each projecting an equal portion of the systems full field of view (FOV)</a:t>
            </a:r>
          </a:p>
          <a:p>
            <a:pPr marL="0" indent="0">
              <a:buNone/>
            </a:pPr>
            <a:endParaRPr lang="en-US"/>
          </a:p>
          <a:p>
            <a:endParaRPr lang="en-US"/>
          </a:p>
          <a:p>
            <a:endParaRPr lang="en-US"/>
          </a:p>
        </p:txBody>
      </p:sp>
      <p:pic>
        <p:nvPicPr>
          <p:cNvPr id="5" name="Picture 4" descr="A picture containing sitting, black, water, ball&#10;&#10;Description automatically generated">
            <a:extLst>
              <a:ext uri="{FF2B5EF4-FFF2-40B4-BE49-F238E27FC236}">
                <a16:creationId xmlns:a16="http://schemas.microsoft.com/office/drawing/2014/main" id="{0C1EC4EA-205C-4F84-98BB-751C5C990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648" y="2931660"/>
            <a:ext cx="8443692" cy="3261643"/>
          </a:xfrm>
          <a:prstGeom prst="rect">
            <a:avLst/>
          </a:prstGeom>
          <a:ln>
            <a:noFill/>
          </a:ln>
          <a:effectLst/>
        </p:spPr>
      </p:pic>
    </p:spTree>
    <p:extLst>
      <p:ext uri="{BB962C8B-B14F-4D97-AF65-F5344CB8AC3E}">
        <p14:creationId xmlns:p14="http://schemas.microsoft.com/office/powerpoint/2010/main" val="403794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9CAB6-7E95-4C26-B41C-E7745BAA583F}"/>
              </a:ext>
            </a:extLst>
          </p:cNvPr>
          <p:cNvSpPr>
            <a:spLocks noGrp="1"/>
          </p:cNvSpPr>
          <p:nvPr>
            <p:ph type="title"/>
          </p:nvPr>
        </p:nvSpPr>
        <p:spPr/>
        <p:txBody>
          <a:bodyPr/>
          <a:lstStyle/>
          <a:p>
            <a:r>
              <a:rPr lang="en-US"/>
              <a:t>Low Beam design </a:t>
            </a:r>
          </a:p>
        </p:txBody>
      </p:sp>
      <p:sp>
        <p:nvSpPr>
          <p:cNvPr id="3" name="Content Placeholder 2">
            <a:extLst>
              <a:ext uri="{FF2B5EF4-FFF2-40B4-BE49-F238E27FC236}">
                <a16:creationId xmlns:a16="http://schemas.microsoft.com/office/drawing/2014/main" id="{2DCE1A39-4EC7-4CC9-BCD9-5957CDEFA7F4}"/>
              </a:ext>
            </a:extLst>
          </p:cNvPr>
          <p:cNvSpPr>
            <a:spLocks noGrp="1"/>
          </p:cNvSpPr>
          <p:nvPr>
            <p:ph idx="1"/>
          </p:nvPr>
        </p:nvSpPr>
        <p:spPr>
          <a:xfrm>
            <a:off x="328027" y="1600916"/>
            <a:ext cx="5767973" cy="4476266"/>
          </a:xfrm>
        </p:spPr>
        <p:txBody>
          <a:bodyPr vert="horz" lIns="91440" tIns="45720" rIns="91440" bIns="45720" rtlCol="0" anchor="t">
            <a:normAutofit/>
          </a:bodyPr>
          <a:lstStyle/>
          <a:p>
            <a:r>
              <a:rPr lang="en-US"/>
              <a:t>Projector style assembly </a:t>
            </a:r>
          </a:p>
          <a:p>
            <a:pPr lvl="1">
              <a:buFont typeface="Courier New" panose="02070309020205020404" pitchFamily="49" charset="0"/>
              <a:buChar char="o"/>
            </a:pPr>
            <a:r>
              <a:rPr lang="en-US"/>
              <a:t>Used to magnify the LED array and easily control the beam divergence.</a:t>
            </a:r>
          </a:p>
          <a:p>
            <a:r>
              <a:rPr lang="en-US"/>
              <a:t>LED color selection</a:t>
            </a:r>
            <a:endParaRPr lang="en-US">
              <a:cs typeface="Calibri"/>
            </a:endParaRPr>
          </a:p>
          <a:p>
            <a:pPr lvl="1">
              <a:buFont typeface="Courier New" panose="02070309020205020404" pitchFamily="49" charset="0"/>
              <a:buChar char="o"/>
            </a:pPr>
            <a:r>
              <a:rPr lang="en-US"/>
              <a:t>A white source similar in color to halogen bulbs provides the best balance of comfort and visibility characteristics.</a:t>
            </a:r>
            <a:endParaRPr lang="en-US">
              <a:cs typeface="Calibri"/>
            </a:endParaRPr>
          </a:p>
          <a:p>
            <a:endParaRPr lang="en-US"/>
          </a:p>
          <a:p>
            <a:pPr marL="0" indent="0">
              <a:buNone/>
            </a:pPr>
            <a:endParaRPr lang="en-US"/>
          </a:p>
        </p:txBody>
      </p:sp>
      <p:pic>
        <p:nvPicPr>
          <p:cNvPr id="5" name="Picture 4" descr="A picture containing yellow, table&#10;&#10;Description automatically generated">
            <a:extLst>
              <a:ext uri="{FF2B5EF4-FFF2-40B4-BE49-F238E27FC236}">
                <a16:creationId xmlns:a16="http://schemas.microsoft.com/office/drawing/2014/main" id="{937E49BB-60C1-4061-8021-66025483FDEC}"/>
              </a:ext>
            </a:extLst>
          </p:cNvPr>
          <p:cNvPicPr>
            <a:picLocks noChangeAspect="1"/>
          </p:cNvPicPr>
          <p:nvPr/>
        </p:nvPicPr>
        <p:blipFill rotWithShape="1">
          <a:blip r:embed="rId3">
            <a:extLst>
              <a:ext uri="{28A0092B-C50C-407E-A947-70E740481C1C}">
                <a14:useLocalDpi xmlns:a14="http://schemas.microsoft.com/office/drawing/2010/main" val="0"/>
              </a:ext>
            </a:extLst>
          </a:blip>
          <a:srcRect t="14258" b="19284"/>
          <a:stretch/>
        </p:blipFill>
        <p:spPr>
          <a:xfrm rot="5400000">
            <a:off x="9347801" y="1369641"/>
            <a:ext cx="2620059" cy="2143082"/>
          </a:xfrm>
          <a:prstGeom prst="rect">
            <a:avLst/>
          </a:prstGeom>
        </p:spPr>
      </p:pic>
      <p:pic>
        <p:nvPicPr>
          <p:cNvPr id="9" name="Picture 8" descr="A computer sitting on top of a wooden table&#10;&#10;Description automatically generated">
            <a:extLst>
              <a:ext uri="{FF2B5EF4-FFF2-40B4-BE49-F238E27FC236}">
                <a16:creationId xmlns:a16="http://schemas.microsoft.com/office/drawing/2014/main" id="{444A627B-E493-47C2-BF63-17541B72F40E}"/>
              </a:ext>
            </a:extLst>
          </p:cNvPr>
          <p:cNvPicPr>
            <a:picLocks noChangeAspect="1"/>
          </p:cNvPicPr>
          <p:nvPr/>
        </p:nvPicPr>
        <p:blipFill rotWithShape="1">
          <a:blip r:embed="rId4">
            <a:extLst>
              <a:ext uri="{28A0092B-C50C-407E-A947-70E740481C1C}">
                <a14:useLocalDpi xmlns:a14="http://schemas.microsoft.com/office/drawing/2010/main" val="0"/>
              </a:ext>
            </a:extLst>
          </a:blip>
          <a:srcRect l="15608" t="18333" r="12328" b="30795"/>
          <a:stretch/>
        </p:blipFill>
        <p:spPr>
          <a:xfrm>
            <a:off x="6964696" y="4146812"/>
            <a:ext cx="2143083" cy="2017203"/>
          </a:xfrm>
          <a:prstGeom prst="rect">
            <a:avLst/>
          </a:prstGeom>
        </p:spPr>
      </p:pic>
      <p:pic>
        <p:nvPicPr>
          <p:cNvPr id="11" name="Picture 10" descr="A picture containing person, holding, hand, small&#10;&#10;Description automatically generated">
            <a:extLst>
              <a:ext uri="{FF2B5EF4-FFF2-40B4-BE49-F238E27FC236}">
                <a16:creationId xmlns:a16="http://schemas.microsoft.com/office/drawing/2014/main" id="{3E4658E8-DA01-4E21-8430-1F5EE8EB35EC}"/>
              </a:ext>
            </a:extLst>
          </p:cNvPr>
          <p:cNvPicPr>
            <a:picLocks noChangeAspect="1"/>
          </p:cNvPicPr>
          <p:nvPr/>
        </p:nvPicPr>
        <p:blipFill rotWithShape="1">
          <a:blip r:embed="rId5">
            <a:extLst>
              <a:ext uri="{28A0092B-C50C-407E-A947-70E740481C1C}">
                <a14:useLocalDpi xmlns:a14="http://schemas.microsoft.com/office/drawing/2010/main" val="0"/>
              </a:ext>
            </a:extLst>
          </a:blip>
          <a:srcRect l="31164" t="34729" r="25450" b="33572"/>
          <a:stretch/>
        </p:blipFill>
        <p:spPr>
          <a:xfrm>
            <a:off x="9586291" y="4068586"/>
            <a:ext cx="2143083" cy="2087738"/>
          </a:xfrm>
          <a:prstGeom prst="rect">
            <a:avLst/>
          </a:prstGeom>
        </p:spPr>
      </p:pic>
      <p:graphicFrame>
        <p:nvGraphicFramePr>
          <p:cNvPr id="12" name="Table 11">
            <a:extLst>
              <a:ext uri="{FF2B5EF4-FFF2-40B4-BE49-F238E27FC236}">
                <a16:creationId xmlns:a16="http://schemas.microsoft.com/office/drawing/2014/main" id="{1FBA0B4A-45D2-4D57-A1F2-3D8DC5E0CCD6}"/>
              </a:ext>
            </a:extLst>
          </p:cNvPr>
          <p:cNvGraphicFramePr>
            <a:graphicFrameLocks noGrp="1"/>
          </p:cNvGraphicFramePr>
          <p:nvPr>
            <p:extLst>
              <p:ext uri="{D42A27DB-BD31-4B8C-83A1-F6EECF244321}">
                <p14:modId xmlns:p14="http://schemas.microsoft.com/office/powerpoint/2010/main" val="3833010774"/>
              </p:ext>
            </p:extLst>
          </p:nvPr>
        </p:nvGraphicFramePr>
        <p:xfrm>
          <a:off x="201362" y="4082667"/>
          <a:ext cx="6023558" cy="2103120"/>
        </p:xfrm>
        <a:graphic>
          <a:graphicData uri="http://schemas.openxmlformats.org/drawingml/2006/table">
            <a:tbl>
              <a:tblPr firstRow="1" bandRow="1">
                <a:tableStyleId>{5C22544A-7EE6-4342-B048-85BDC9FD1C3A}</a:tableStyleId>
              </a:tblPr>
              <a:tblGrid>
                <a:gridCol w="852152">
                  <a:extLst>
                    <a:ext uri="{9D8B030D-6E8A-4147-A177-3AD203B41FA5}">
                      <a16:colId xmlns:a16="http://schemas.microsoft.com/office/drawing/2014/main" val="576472481"/>
                    </a:ext>
                  </a:extLst>
                </a:gridCol>
                <a:gridCol w="861901">
                  <a:extLst>
                    <a:ext uri="{9D8B030D-6E8A-4147-A177-3AD203B41FA5}">
                      <a16:colId xmlns:a16="http://schemas.microsoft.com/office/drawing/2014/main" val="1497793955"/>
                    </a:ext>
                  </a:extLst>
                </a:gridCol>
                <a:gridCol w="861901">
                  <a:extLst>
                    <a:ext uri="{9D8B030D-6E8A-4147-A177-3AD203B41FA5}">
                      <a16:colId xmlns:a16="http://schemas.microsoft.com/office/drawing/2014/main" val="798278204"/>
                    </a:ext>
                  </a:extLst>
                </a:gridCol>
                <a:gridCol w="861901">
                  <a:extLst>
                    <a:ext uri="{9D8B030D-6E8A-4147-A177-3AD203B41FA5}">
                      <a16:colId xmlns:a16="http://schemas.microsoft.com/office/drawing/2014/main" val="2995766703"/>
                    </a:ext>
                  </a:extLst>
                </a:gridCol>
                <a:gridCol w="861901">
                  <a:extLst>
                    <a:ext uri="{9D8B030D-6E8A-4147-A177-3AD203B41FA5}">
                      <a16:colId xmlns:a16="http://schemas.microsoft.com/office/drawing/2014/main" val="2384322166"/>
                    </a:ext>
                  </a:extLst>
                </a:gridCol>
                <a:gridCol w="861901">
                  <a:extLst>
                    <a:ext uri="{9D8B030D-6E8A-4147-A177-3AD203B41FA5}">
                      <a16:colId xmlns:a16="http://schemas.microsoft.com/office/drawing/2014/main" val="3276031223"/>
                    </a:ext>
                  </a:extLst>
                </a:gridCol>
                <a:gridCol w="861901">
                  <a:extLst>
                    <a:ext uri="{9D8B030D-6E8A-4147-A177-3AD203B41FA5}">
                      <a16:colId xmlns:a16="http://schemas.microsoft.com/office/drawing/2014/main" val="1434459356"/>
                    </a:ext>
                  </a:extLst>
                </a:gridCol>
              </a:tblGrid>
              <a:tr h="431332">
                <a:tc>
                  <a:txBody>
                    <a:bodyPr/>
                    <a:lstStyle/>
                    <a:p>
                      <a:pPr lvl="0" algn="l" rtl="0">
                        <a:buNone/>
                      </a:pPr>
                      <a:r>
                        <a:rPr lang="en-US" sz="1400">
                          <a:effectLst/>
                        </a:rPr>
                        <a:t>Part Number​</a:t>
                      </a:r>
                      <a:endParaRPr lang="en-US" sz="1400" b="1" i="0">
                        <a:solidFill>
                          <a:srgbClr val="FFFFFF"/>
                        </a:solidFill>
                        <a:effectLst/>
                      </a:endParaRPr>
                    </a:p>
                  </a:txBody>
                  <a:tcPr/>
                </a:tc>
                <a:tc>
                  <a:txBody>
                    <a:bodyPr/>
                    <a:lstStyle/>
                    <a:p>
                      <a:pPr lvl="0" algn="l" rtl="0">
                        <a:buNone/>
                      </a:pPr>
                      <a:r>
                        <a:rPr lang="en-US" sz="1400">
                          <a:effectLst/>
                        </a:rPr>
                        <a:t>Vendor​</a:t>
                      </a:r>
                      <a:endParaRPr lang="en-US" sz="1400" b="1" i="0">
                        <a:solidFill>
                          <a:srgbClr val="FFFFFF"/>
                        </a:solidFill>
                        <a:effectLst/>
                      </a:endParaRPr>
                    </a:p>
                  </a:txBody>
                  <a:tcPr/>
                </a:tc>
                <a:tc>
                  <a:txBody>
                    <a:bodyPr/>
                    <a:lstStyle/>
                    <a:p>
                      <a:pPr lvl="0" algn="l" rtl="0">
                        <a:buNone/>
                      </a:pPr>
                      <a:r>
                        <a:rPr lang="en-US" sz="1400">
                          <a:effectLst/>
                        </a:rPr>
                        <a:t>Lumens​</a:t>
                      </a:r>
                      <a:endParaRPr lang="en-US" sz="1400" b="1" i="0">
                        <a:solidFill>
                          <a:srgbClr val="FFFFFF"/>
                        </a:solidFill>
                        <a:effectLst/>
                      </a:endParaRPr>
                    </a:p>
                  </a:txBody>
                  <a:tcPr/>
                </a:tc>
                <a:tc>
                  <a:txBody>
                    <a:bodyPr/>
                    <a:lstStyle/>
                    <a:p>
                      <a:pPr lvl="0" algn="l">
                        <a:buNone/>
                      </a:pPr>
                      <a:r>
                        <a:rPr lang="en-US" sz="1400">
                          <a:effectLst/>
                        </a:rPr>
                        <a:t>Viewing Angle</a:t>
                      </a:r>
                    </a:p>
                  </a:txBody>
                  <a:tcPr/>
                </a:tc>
                <a:tc>
                  <a:txBody>
                    <a:bodyPr/>
                    <a:lstStyle/>
                    <a:p>
                      <a:pPr lvl="0" algn="l" rtl="0">
                        <a:buNone/>
                      </a:pPr>
                      <a:r>
                        <a:rPr lang="en-US" sz="1400">
                          <a:effectLst/>
                        </a:rPr>
                        <a:t>Size (mm)​</a:t>
                      </a:r>
                      <a:endParaRPr lang="en-US" sz="1400" b="1" i="0">
                        <a:solidFill>
                          <a:srgbClr val="FFFFFF"/>
                        </a:solidFill>
                        <a:effectLst/>
                      </a:endParaRPr>
                    </a:p>
                  </a:txBody>
                  <a:tcPr/>
                </a:tc>
                <a:tc>
                  <a:txBody>
                    <a:bodyPr/>
                    <a:lstStyle/>
                    <a:p>
                      <a:pPr lvl="0" algn="l" rtl="0">
                        <a:buNone/>
                      </a:pPr>
                      <a:r>
                        <a:rPr lang="en-US" sz="1400">
                          <a:effectLst/>
                        </a:rPr>
                        <a:t>Price​</a:t>
                      </a:r>
                      <a:endParaRPr lang="en-US" sz="1400" b="1" i="0">
                        <a:solidFill>
                          <a:srgbClr val="FFFFFF"/>
                        </a:solidFill>
                        <a:effectLst/>
                      </a:endParaRPr>
                    </a:p>
                  </a:txBody>
                  <a:tcPr/>
                </a:tc>
                <a:tc>
                  <a:txBody>
                    <a:bodyPr/>
                    <a:lstStyle/>
                    <a:p>
                      <a:pPr lvl="0" algn="l" rtl="0">
                        <a:buNone/>
                      </a:pPr>
                      <a:r>
                        <a:rPr lang="en-US" sz="1400" b="1" i="0">
                          <a:solidFill>
                            <a:srgbClr val="FFFFFF"/>
                          </a:solidFill>
                          <a:effectLst/>
                        </a:rPr>
                        <a:t>Color Temp.</a:t>
                      </a:r>
                    </a:p>
                  </a:txBody>
                  <a:tcPr/>
                </a:tc>
                <a:extLst>
                  <a:ext uri="{0D108BD9-81ED-4DB2-BD59-A6C34878D82A}">
                    <a16:rowId xmlns:a16="http://schemas.microsoft.com/office/drawing/2014/main" val="4228551500"/>
                  </a:ext>
                </a:extLst>
              </a:tr>
              <a:tr h="615522">
                <a:tc>
                  <a:txBody>
                    <a:bodyPr/>
                    <a:lstStyle/>
                    <a:p>
                      <a:pPr lvl="0">
                        <a:buNone/>
                      </a:pPr>
                      <a:r>
                        <a:rPr lang="en-US" sz="1200" b="0" i="0" u="none" strike="noStrike" noProof="0">
                          <a:highlight>
                            <a:srgbClr val="008000"/>
                          </a:highlight>
                        </a:rPr>
                        <a:t>MKRAWT-00-0000-0B0HG440F</a:t>
                      </a:r>
                      <a:endParaRPr lang="en-US" sz="1200">
                        <a:highlight>
                          <a:srgbClr val="008000"/>
                        </a:highlight>
                      </a:endParaRPr>
                    </a:p>
                  </a:txBody>
                  <a:tcPr/>
                </a:tc>
                <a:tc>
                  <a:txBody>
                    <a:bodyPr/>
                    <a:lstStyle/>
                    <a:p>
                      <a:pPr lvl="0">
                        <a:buNone/>
                      </a:pPr>
                      <a:r>
                        <a:rPr lang="en-US" sz="1400"/>
                        <a:t>Mouser</a:t>
                      </a:r>
                    </a:p>
                  </a:txBody>
                  <a:tcPr/>
                </a:tc>
                <a:tc>
                  <a:txBody>
                    <a:bodyPr/>
                    <a:lstStyle/>
                    <a:p>
                      <a:pPr lvl="0">
                        <a:buNone/>
                      </a:pPr>
                      <a:r>
                        <a:rPr lang="en-US" sz="1400"/>
                        <a:t>840</a:t>
                      </a:r>
                    </a:p>
                  </a:txBody>
                  <a:tcPr/>
                </a:tc>
                <a:tc>
                  <a:txBody>
                    <a:bodyPr/>
                    <a:lstStyle/>
                    <a:p>
                      <a:pPr lvl="0">
                        <a:buNone/>
                      </a:pPr>
                      <a:r>
                        <a:rPr lang="en-US" sz="1400"/>
                        <a:t>120</a:t>
                      </a:r>
                    </a:p>
                  </a:txBody>
                  <a:tcPr/>
                </a:tc>
                <a:tc>
                  <a:txBody>
                    <a:bodyPr/>
                    <a:lstStyle/>
                    <a:p>
                      <a:pPr lvl="0">
                        <a:buNone/>
                      </a:pPr>
                      <a:r>
                        <a:rPr lang="en-US" sz="1400"/>
                        <a:t>7 x 7</a:t>
                      </a:r>
                    </a:p>
                  </a:txBody>
                  <a:tcPr/>
                </a:tc>
                <a:tc>
                  <a:txBody>
                    <a:bodyPr/>
                    <a:lstStyle/>
                    <a:p>
                      <a:pPr lvl="0">
                        <a:buNone/>
                      </a:pPr>
                      <a:r>
                        <a:rPr lang="en-US" sz="1400"/>
                        <a:t>$ 5.90</a:t>
                      </a:r>
                    </a:p>
                  </a:txBody>
                  <a:tcPr/>
                </a:tc>
                <a:tc>
                  <a:txBody>
                    <a:bodyPr/>
                    <a:lstStyle/>
                    <a:p>
                      <a:pPr lvl="0">
                        <a:buNone/>
                      </a:pPr>
                      <a:r>
                        <a:rPr lang="en-US" sz="1400"/>
                        <a:t>4000 K</a:t>
                      </a:r>
                    </a:p>
                  </a:txBody>
                  <a:tcPr/>
                </a:tc>
                <a:extLst>
                  <a:ext uri="{0D108BD9-81ED-4DB2-BD59-A6C34878D82A}">
                    <a16:rowId xmlns:a16="http://schemas.microsoft.com/office/drawing/2014/main" val="1654651784"/>
                  </a:ext>
                </a:extLst>
              </a:tr>
              <a:tr h="0">
                <a:tc>
                  <a:txBody>
                    <a:bodyPr/>
                    <a:lstStyle/>
                    <a:p>
                      <a:pPr marL="0" marR="0" algn="just">
                        <a:lnSpc>
                          <a:spcPct val="106000"/>
                        </a:lnSpc>
                        <a:spcBef>
                          <a:spcPts val="0"/>
                        </a:spcBef>
                        <a:spcAft>
                          <a:spcPts val="0"/>
                        </a:spcAft>
                      </a:pPr>
                      <a:r>
                        <a:rPr lang="en-US" sz="1200">
                          <a:solidFill>
                            <a:srgbClr val="000000"/>
                          </a:solidFill>
                          <a:effectLst/>
                          <a:highlight>
                            <a:srgbClr val="FF0000"/>
                          </a:highlight>
                          <a:latin typeface="+mn-lt"/>
                          <a:ea typeface="Calibri" panose="020F0502020204030204" pitchFamily="34" charset="0"/>
                          <a:cs typeface="Arial" panose="020B0604020202020204" pitchFamily="34" charset="0"/>
                        </a:rPr>
                        <a:t>XHP50A-00-0000-0D0HH250G</a:t>
                      </a:r>
                      <a:endParaRPr lang="en-US" sz="2000">
                        <a:effectLst/>
                        <a:highlight>
                          <a:srgbClr val="FF0000"/>
                        </a:highlight>
                        <a:latin typeface="+mn-lt"/>
                        <a:ea typeface="Calibri" panose="020F0502020204030204" pitchFamily="34" charset="0"/>
                        <a:cs typeface="Arial" panose="020B0604020202020204" pitchFamily="34" charset="0"/>
                      </a:endParaRPr>
                    </a:p>
                  </a:txBody>
                  <a:tcPr marL="114300" marR="114300" marT="0" marB="0"/>
                </a:tc>
                <a:tc>
                  <a:txBody>
                    <a:bodyPr/>
                    <a:lstStyle/>
                    <a:p>
                      <a:pPr lvl="0">
                        <a:buNone/>
                      </a:pPr>
                      <a:r>
                        <a:rPr lang="en-US" sz="1400"/>
                        <a:t>Mouser</a:t>
                      </a:r>
                    </a:p>
                  </a:txBody>
                  <a:tcPr/>
                </a:tc>
                <a:tc>
                  <a:txBody>
                    <a:bodyPr/>
                    <a:lstStyle/>
                    <a:p>
                      <a:pPr lvl="0">
                        <a:buNone/>
                      </a:pPr>
                      <a:r>
                        <a:rPr lang="en-US" sz="1400"/>
                        <a:t>900</a:t>
                      </a:r>
                    </a:p>
                  </a:txBody>
                  <a:tcPr/>
                </a:tc>
                <a:tc>
                  <a:txBody>
                    <a:bodyPr/>
                    <a:lstStyle/>
                    <a:p>
                      <a:pPr lvl="0">
                        <a:buNone/>
                      </a:pPr>
                      <a:r>
                        <a:rPr lang="en-US" sz="1400"/>
                        <a:t>120</a:t>
                      </a:r>
                    </a:p>
                  </a:txBody>
                  <a:tcPr/>
                </a:tc>
                <a:tc>
                  <a:txBody>
                    <a:bodyPr/>
                    <a:lstStyle/>
                    <a:p>
                      <a:pPr lvl="0">
                        <a:buNone/>
                      </a:pPr>
                      <a:r>
                        <a:rPr lang="en-US" sz="1400"/>
                        <a:t>5 x 5</a:t>
                      </a:r>
                    </a:p>
                  </a:txBody>
                  <a:tcPr/>
                </a:tc>
                <a:tc>
                  <a:txBody>
                    <a:bodyPr/>
                    <a:lstStyle/>
                    <a:p>
                      <a:pPr lvl="0">
                        <a:buNone/>
                      </a:pPr>
                      <a:r>
                        <a:rPr lang="en-US" sz="1400"/>
                        <a:t>$ 4.60</a:t>
                      </a:r>
                    </a:p>
                  </a:txBody>
                  <a:tcPr/>
                </a:tc>
                <a:tc>
                  <a:txBody>
                    <a:bodyPr/>
                    <a:lstStyle/>
                    <a:p>
                      <a:pPr lvl="0">
                        <a:buNone/>
                      </a:pPr>
                      <a:r>
                        <a:rPr lang="en-US" sz="1400"/>
                        <a:t>5000 K</a:t>
                      </a:r>
                    </a:p>
                  </a:txBody>
                  <a:tcPr/>
                </a:tc>
                <a:extLst>
                  <a:ext uri="{0D108BD9-81ED-4DB2-BD59-A6C34878D82A}">
                    <a16:rowId xmlns:a16="http://schemas.microsoft.com/office/drawing/2014/main" val="3810854621"/>
                  </a:ext>
                </a:extLst>
              </a:tr>
            </a:tbl>
          </a:graphicData>
        </a:graphic>
      </p:graphicFrame>
      <p:pic>
        <p:nvPicPr>
          <p:cNvPr id="13" name="Picture 12" descr="A picture containing sport, game, basketball&#10;&#10;Description automatically generated">
            <a:extLst>
              <a:ext uri="{FF2B5EF4-FFF2-40B4-BE49-F238E27FC236}">
                <a16:creationId xmlns:a16="http://schemas.microsoft.com/office/drawing/2014/main" id="{AE61B53A-9DE4-4DB6-AB03-B1A3A4D5BE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307" y="912220"/>
            <a:ext cx="3291645" cy="2926829"/>
          </a:xfrm>
          <a:prstGeom prst="rect">
            <a:avLst/>
          </a:prstGeom>
        </p:spPr>
      </p:pic>
    </p:spTree>
    <p:extLst>
      <p:ext uri="{BB962C8B-B14F-4D97-AF65-F5344CB8AC3E}">
        <p14:creationId xmlns:p14="http://schemas.microsoft.com/office/powerpoint/2010/main" val="2508194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0562-A7E3-42CB-B814-2086EF520F51}"/>
              </a:ext>
            </a:extLst>
          </p:cNvPr>
          <p:cNvSpPr>
            <a:spLocks noGrp="1"/>
          </p:cNvSpPr>
          <p:nvPr>
            <p:ph type="title"/>
          </p:nvPr>
        </p:nvSpPr>
        <p:spPr/>
        <p:txBody>
          <a:bodyPr/>
          <a:lstStyle/>
          <a:p>
            <a:r>
              <a:rPr lang="en-US"/>
              <a:t>Lenses </a:t>
            </a:r>
          </a:p>
        </p:txBody>
      </p:sp>
      <p:sp>
        <p:nvSpPr>
          <p:cNvPr id="3" name="Content Placeholder 2">
            <a:extLst>
              <a:ext uri="{FF2B5EF4-FFF2-40B4-BE49-F238E27FC236}">
                <a16:creationId xmlns:a16="http://schemas.microsoft.com/office/drawing/2014/main" id="{E830486C-B24D-4102-8A0E-19F69FCB6B45}"/>
              </a:ext>
            </a:extLst>
          </p:cNvPr>
          <p:cNvSpPr>
            <a:spLocks noGrp="1"/>
          </p:cNvSpPr>
          <p:nvPr>
            <p:ph idx="1"/>
          </p:nvPr>
        </p:nvSpPr>
        <p:spPr>
          <a:xfrm>
            <a:off x="459509" y="1448270"/>
            <a:ext cx="10515600" cy="4351338"/>
          </a:xfrm>
        </p:spPr>
        <p:txBody>
          <a:bodyPr/>
          <a:lstStyle/>
          <a:p>
            <a:r>
              <a:rPr lang="en-US"/>
              <a:t>We are testing two lens diameters</a:t>
            </a:r>
          </a:p>
          <a:p>
            <a:endParaRPr lang="en-US"/>
          </a:p>
        </p:txBody>
      </p:sp>
      <p:graphicFrame>
        <p:nvGraphicFramePr>
          <p:cNvPr id="4" name="Table 4">
            <a:extLst>
              <a:ext uri="{FF2B5EF4-FFF2-40B4-BE49-F238E27FC236}">
                <a16:creationId xmlns:a16="http://schemas.microsoft.com/office/drawing/2014/main" id="{B27FD936-74EA-4756-9F01-325206CCB9E9}"/>
              </a:ext>
            </a:extLst>
          </p:cNvPr>
          <p:cNvGraphicFramePr>
            <a:graphicFrameLocks noGrp="1"/>
          </p:cNvGraphicFramePr>
          <p:nvPr>
            <p:extLst>
              <p:ext uri="{D42A27DB-BD31-4B8C-83A1-F6EECF244321}">
                <p14:modId xmlns:p14="http://schemas.microsoft.com/office/powerpoint/2010/main" val="2950614574"/>
              </p:ext>
            </p:extLst>
          </p:nvPr>
        </p:nvGraphicFramePr>
        <p:xfrm>
          <a:off x="1338740" y="2367433"/>
          <a:ext cx="9266738" cy="3651449"/>
        </p:xfrm>
        <a:graphic>
          <a:graphicData uri="http://schemas.openxmlformats.org/drawingml/2006/table">
            <a:tbl>
              <a:tblPr firstRow="1" bandRow="1">
                <a:tableStyleId>{5C22544A-7EE6-4342-B048-85BDC9FD1C3A}</a:tableStyleId>
              </a:tblPr>
              <a:tblGrid>
                <a:gridCol w="1337778">
                  <a:extLst>
                    <a:ext uri="{9D8B030D-6E8A-4147-A177-3AD203B41FA5}">
                      <a16:colId xmlns:a16="http://schemas.microsoft.com/office/drawing/2014/main" val="4144821352"/>
                    </a:ext>
                  </a:extLst>
                </a:gridCol>
                <a:gridCol w="3849328">
                  <a:extLst>
                    <a:ext uri="{9D8B030D-6E8A-4147-A177-3AD203B41FA5}">
                      <a16:colId xmlns:a16="http://schemas.microsoft.com/office/drawing/2014/main" val="2368522957"/>
                    </a:ext>
                  </a:extLst>
                </a:gridCol>
                <a:gridCol w="4079632">
                  <a:extLst>
                    <a:ext uri="{9D8B030D-6E8A-4147-A177-3AD203B41FA5}">
                      <a16:colId xmlns:a16="http://schemas.microsoft.com/office/drawing/2014/main" val="3495621837"/>
                    </a:ext>
                  </a:extLst>
                </a:gridCol>
              </a:tblGrid>
              <a:tr h="811521">
                <a:tc>
                  <a:txBody>
                    <a:bodyPr/>
                    <a:lstStyle/>
                    <a:p>
                      <a:pPr algn="ctr"/>
                      <a:r>
                        <a:rPr lang="en-US"/>
                        <a:t>Diameter</a:t>
                      </a:r>
                    </a:p>
                  </a:txBody>
                  <a:tcPr anchor="ctr"/>
                </a:tc>
                <a:tc>
                  <a:txBody>
                    <a:bodyPr/>
                    <a:lstStyle/>
                    <a:p>
                      <a:pPr algn="ctr"/>
                      <a:r>
                        <a:rPr lang="en-US">
                          <a:highlight>
                            <a:srgbClr val="FF0000"/>
                          </a:highlight>
                        </a:rPr>
                        <a:t>10 mm</a:t>
                      </a:r>
                    </a:p>
                  </a:txBody>
                  <a:tcPr anchor="ctr"/>
                </a:tc>
                <a:tc>
                  <a:txBody>
                    <a:bodyPr/>
                    <a:lstStyle/>
                    <a:p>
                      <a:pPr algn="ctr"/>
                      <a:r>
                        <a:rPr lang="en-US">
                          <a:highlight>
                            <a:srgbClr val="008000"/>
                          </a:highlight>
                        </a:rPr>
                        <a:t>20 mm</a:t>
                      </a:r>
                    </a:p>
                  </a:txBody>
                  <a:tcPr anchor="ctr"/>
                </a:tc>
                <a:extLst>
                  <a:ext uri="{0D108BD9-81ED-4DB2-BD59-A6C34878D82A}">
                    <a16:rowId xmlns:a16="http://schemas.microsoft.com/office/drawing/2014/main" val="3824407860"/>
                  </a:ext>
                </a:extLst>
              </a:tr>
              <a:tr h="811521">
                <a:tc>
                  <a:txBody>
                    <a:bodyPr/>
                    <a:lstStyle/>
                    <a:p>
                      <a:pPr algn="ctr"/>
                      <a:r>
                        <a:rPr lang="en-US"/>
                        <a:t>Focal Length</a:t>
                      </a:r>
                    </a:p>
                  </a:txBody>
                  <a:tcPr anchor="ctr"/>
                </a:tc>
                <a:tc>
                  <a:txBody>
                    <a:bodyPr/>
                    <a:lstStyle/>
                    <a:p>
                      <a:pPr algn="ctr"/>
                      <a:r>
                        <a:rPr lang="en-US"/>
                        <a:t>7 mm (Seller reference only) </a:t>
                      </a:r>
                    </a:p>
                  </a:txBody>
                  <a:tcPr anchor="ctr"/>
                </a:tc>
                <a:tc>
                  <a:txBody>
                    <a:bodyPr/>
                    <a:lstStyle/>
                    <a:p>
                      <a:pPr algn="ctr"/>
                      <a:r>
                        <a:rPr lang="en-US"/>
                        <a:t>16.5 mm</a:t>
                      </a:r>
                    </a:p>
                  </a:txBody>
                  <a:tcPr anchor="ctr"/>
                </a:tc>
                <a:extLst>
                  <a:ext uri="{0D108BD9-81ED-4DB2-BD59-A6C34878D82A}">
                    <a16:rowId xmlns:a16="http://schemas.microsoft.com/office/drawing/2014/main" val="1127002989"/>
                  </a:ext>
                </a:extLst>
              </a:tr>
              <a:tr h="410298">
                <a:tc>
                  <a:txBody>
                    <a:bodyPr/>
                    <a:lstStyle/>
                    <a:p>
                      <a:pPr algn="ctr"/>
                      <a:r>
                        <a:rPr lang="en-US"/>
                        <a:t>Cost </a:t>
                      </a:r>
                    </a:p>
                  </a:txBody>
                  <a:tcPr anchor="ctr"/>
                </a:tc>
                <a:tc>
                  <a:txBody>
                    <a:bodyPr/>
                    <a:lstStyle/>
                    <a:p>
                      <a:pPr algn="ctr"/>
                      <a:r>
                        <a:rPr lang="en-US"/>
                        <a:t>$0.85 </a:t>
                      </a:r>
                    </a:p>
                  </a:txBody>
                  <a:tcPr anchor="ctr"/>
                </a:tc>
                <a:tc>
                  <a:txBody>
                    <a:bodyPr/>
                    <a:lstStyle/>
                    <a:p>
                      <a:pPr algn="ctr"/>
                      <a:r>
                        <a:rPr lang="en-US"/>
                        <a:t>$1.00</a:t>
                      </a:r>
                    </a:p>
                  </a:txBody>
                  <a:tcPr anchor="ctr"/>
                </a:tc>
                <a:extLst>
                  <a:ext uri="{0D108BD9-81ED-4DB2-BD59-A6C34878D82A}">
                    <a16:rowId xmlns:a16="http://schemas.microsoft.com/office/drawing/2014/main" val="225403408"/>
                  </a:ext>
                </a:extLst>
              </a:tr>
              <a:tr h="1618109">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0604907"/>
                  </a:ext>
                </a:extLst>
              </a:tr>
            </a:tbl>
          </a:graphicData>
        </a:graphic>
      </p:graphicFrame>
      <p:pic>
        <p:nvPicPr>
          <p:cNvPr id="8" name="Picture 7" descr="A picture containing table, wooden, game&#10;&#10;Description automatically generated">
            <a:extLst>
              <a:ext uri="{FF2B5EF4-FFF2-40B4-BE49-F238E27FC236}">
                <a16:creationId xmlns:a16="http://schemas.microsoft.com/office/drawing/2014/main" id="{F6FDF79B-674D-4422-932A-8E39656A1395}"/>
              </a:ext>
            </a:extLst>
          </p:cNvPr>
          <p:cNvPicPr>
            <a:picLocks noChangeAspect="1"/>
          </p:cNvPicPr>
          <p:nvPr/>
        </p:nvPicPr>
        <p:blipFill rotWithShape="1">
          <a:blip r:embed="rId2">
            <a:extLst>
              <a:ext uri="{28A0092B-C50C-407E-A947-70E740481C1C}">
                <a14:useLocalDpi xmlns:a14="http://schemas.microsoft.com/office/drawing/2010/main" val="0"/>
              </a:ext>
            </a:extLst>
          </a:blip>
          <a:srcRect l="33509" t="14445" r="50599" b="20550"/>
          <a:stretch/>
        </p:blipFill>
        <p:spPr>
          <a:xfrm rot="5400000">
            <a:off x="8014502" y="3511690"/>
            <a:ext cx="1089888" cy="3343564"/>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sitting, wooden, computer&#10;&#10;Description automatically generated">
            <a:extLst>
              <a:ext uri="{FF2B5EF4-FFF2-40B4-BE49-F238E27FC236}">
                <a16:creationId xmlns:a16="http://schemas.microsoft.com/office/drawing/2014/main" id="{1CC9DDE0-8465-4DB0-B843-67EF8FF62E18}"/>
              </a:ext>
            </a:extLst>
          </p:cNvPr>
          <p:cNvPicPr>
            <a:picLocks noChangeAspect="1"/>
          </p:cNvPicPr>
          <p:nvPr/>
        </p:nvPicPr>
        <p:blipFill rotWithShape="1">
          <a:blip r:embed="rId3">
            <a:extLst>
              <a:ext uri="{28A0092B-C50C-407E-A947-70E740481C1C}">
                <a14:useLocalDpi xmlns:a14="http://schemas.microsoft.com/office/drawing/2010/main" val="0"/>
              </a:ext>
            </a:extLst>
          </a:blip>
          <a:srcRect l="30602" t="6156" r="44924" b="4846"/>
          <a:stretch/>
        </p:blipFill>
        <p:spPr>
          <a:xfrm rot="5400000">
            <a:off x="3966312" y="3604406"/>
            <a:ext cx="1175126" cy="3205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8962706"/>
      </p:ext>
    </p:extLst>
  </p:cSld>
  <p:clrMapOvr>
    <a:masterClrMapping/>
  </p:clrMapOvr>
</p:sld>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7391000B630C4B929B009451E06787" ma:contentTypeVersion="13" ma:contentTypeDescription="Create a new document." ma:contentTypeScope="" ma:versionID="9e031eb52897559377b0c3bcfbdb766f">
  <xsd:schema xmlns:xsd="http://www.w3.org/2001/XMLSchema" xmlns:xs="http://www.w3.org/2001/XMLSchema" xmlns:p="http://schemas.microsoft.com/office/2006/metadata/properties" xmlns:ns3="acb0e762-b97a-4ce4-aa4e-881190f243ba" xmlns:ns4="252eb997-1184-4236-8539-3a3a6728b4fa" targetNamespace="http://schemas.microsoft.com/office/2006/metadata/properties" ma:root="true" ma:fieldsID="f7def73ad05793a86efdf0469a5de48a" ns3:_="" ns4:_="">
    <xsd:import namespace="acb0e762-b97a-4ce4-aa4e-881190f243ba"/>
    <xsd:import namespace="252eb997-1184-4236-8539-3a3a6728b4f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b0e762-b97a-4ce4-aa4e-881190f243b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2eb997-1184-4236-8539-3a3a6728b4f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F64E9C-506B-4DEA-BCAC-CE87F17170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b0e762-b97a-4ce4-aa4e-881190f243ba"/>
    <ds:schemaRef ds:uri="252eb997-1184-4236-8539-3a3a6728b4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50CA25-5937-4618-B5F4-724991B7B65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818A864-1733-4647-9070-F3CE94A065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204</TotalTime>
  <Words>1629</Words>
  <Application>Microsoft Office PowerPoint</Application>
  <PresentationFormat>Widescreen</PresentationFormat>
  <Paragraphs>422</Paragraphs>
  <Slides>34</Slides>
  <Notes>9</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Facet</vt:lpstr>
      <vt:lpstr>Environment Adaptive Automotive Headlight</vt:lpstr>
      <vt:lpstr>Motivation</vt:lpstr>
      <vt:lpstr>Goals and Objectives</vt:lpstr>
      <vt:lpstr>Specification</vt:lpstr>
      <vt:lpstr>System Block Diagram</vt:lpstr>
      <vt:lpstr>Optical Systems</vt:lpstr>
      <vt:lpstr>Low Beam</vt:lpstr>
      <vt:lpstr>Low Beam design </vt:lpstr>
      <vt:lpstr>Lenses </vt:lpstr>
      <vt:lpstr>Projected Beam Shape </vt:lpstr>
      <vt:lpstr>High Beam</vt:lpstr>
      <vt:lpstr>Fog Light</vt:lpstr>
      <vt:lpstr>Rain Sensor</vt:lpstr>
      <vt:lpstr>Rain Sensor</vt:lpstr>
      <vt:lpstr>Light Sensor </vt:lpstr>
      <vt:lpstr>Rain and Light Sensor Paired</vt:lpstr>
      <vt:lpstr>Camera system</vt:lpstr>
      <vt:lpstr>What the unit sees</vt:lpstr>
      <vt:lpstr>PowerPoint Presentation</vt:lpstr>
      <vt:lpstr>Microcontroller</vt:lpstr>
      <vt:lpstr>Electrical Systems Overview</vt:lpstr>
      <vt:lpstr>LED Power Requirements</vt:lpstr>
      <vt:lpstr>LED Drivers Rev. 1</vt:lpstr>
      <vt:lpstr>LED Drivers Rev. 2</vt:lpstr>
      <vt:lpstr>LED Driver Comparison</vt:lpstr>
      <vt:lpstr>Final LED Driver Design</vt:lpstr>
      <vt:lpstr>5 Volt Sensor and MCU Power Supply</vt:lpstr>
      <vt:lpstr>Final PCB Design</vt:lpstr>
      <vt:lpstr>Administrative Content</vt:lpstr>
      <vt:lpstr>Work Distribution </vt:lpstr>
      <vt:lpstr>Financing</vt:lpstr>
      <vt:lpstr>Budget</vt:lpstr>
      <vt:lpstr>Issues With Final Product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Bernal Garcia</dc:creator>
  <cp:lastModifiedBy>Ivan Bernal Garcia</cp:lastModifiedBy>
  <cp:revision>5</cp:revision>
  <dcterms:created xsi:type="dcterms:W3CDTF">2020-01-09T20:40:11Z</dcterms:created>
  <dcterms:modified xsi:type="dcterms:W3CDTF">2020-04-20T22:48:59Z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0x010100907391000B630C4B929B009451E06787</vt:lpwstr>
  </property>
</Properties>
</file>